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3"/>
  </p:notesMasterIdLst>
  <p:sldIdLst>
    <p:sldId id="256" r:id="rId2"/>
    <p:sldId id="267" r:id="rId3"/>
    <p:sldId id="257" r:id="rId4"/>
    <p:sldId id="258" r:id="rId5"/>
    <p:sldId id="260" r:id="rId6"/>
    <p:sldId id="261" r:id="rId7"/>
    <p:sldId id="262" r:id="rId8"/>
    <p:sldId id="264" r:id="rId9"/>
    <p:sldId id="268" r:id="rId10"/>
    <p:sldId id="265" r:id="rId11"/>
    <p:sldId id="266" r:id="rId1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86" autoAdjust="0"/>
  </p:normalViewPr>
  <p:slideViewPr>
    <p:cSldViewPr snapToGrid="0">
      <p:cViewPr varScale="1">
        <p:scale>
          <a:sx n="61" d="100"/>
          <a:sy n="61" d="100"/>
        </p:scale>
        <p:origin x="77" y="494"/>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4A1980-36D5-43F0-9F15-FA5A6DE78146}" type="doc">
      <dgm:prSet loTypeId="urn:microsoft.com/office/officeart/2005/8/layout/hList1" loCatId="list" qsTypeId="urn:microsoft.com/office/officeart/2005/8/quickstyle/simple4" qsCatId="simple" csTypeId="urn:microsoft.com/office/officeart/2005/8/colors/accent3_2" csCatId="accent3" phldr="1"/>
      <dgm:spPr/>
      <dgm:t>
        <a:bodyPr/>
        <a:lstStyle/>
        <a:p>
          <a:endParaRPr lang="en-US"/>
        </a:p>
      </dgm:t>
    </dgm:pt>
    <dgm:pt modelId="{6BFD6BC1-EDD3-4D1B-BE4E-36BF51D8FB9B}">
      <dgm:prSet/>
      <dgm:spPr/>
      <dgm:t>
        <a:bodyPr/>
        <a:lstStyle/>
        <a:p>
          <a:r>
            <a:rPr lang="en-US" b="1" dirty="0"/>
            <a:t>Adult Behavioral Health Outpatient Services</a:t>
          </a:r>
          <a:endParaRPr lang="en-US" dirty="0"/>
        </a:p>
      </dgm:t>
    </dgm:pt>
    <dgm:pt modelId="{C8637405-2CEB-430F-A202-4C4FD2B11D27}" type="parTrans" cxnId="{28D1215A-4E0E-421F-9B7E-2420EDC762CB}">
      <dgm:prSet/>
      <dgm:spPr/>
      <dgm:t>
        <a:bodyPr/>
        <a:lstStyle/>
        <a:p>
          <a:endParaRPr lang="en-US"/>
        </a:p>
      </dgm:t>
    </dgm:pt>
    <dgm:pt modelId="{EF976A30-8D39-40A8-8976-DC4603567D7D}" type="sibTrans" cxnId="{28D1215A-4E0E-421F-9B7E-2420EDC762CB}">
      <dgm:prSet/>
      <dgm:spPr/>
      <dgm:t>
        <a:bodyPr/>
        <a:lstStyle/>
        <a:p>
          <a:endParaRPr lang="en-US"/>
        </a:p>
      </dgm:t>
    </dgm:pt>
    <dgm:pt modelId="{BDC659CB-8ED9-43D5-AB79-7759C9757FA3}">
      <dgm:prSet/>
      <dgm:spPr/>
      <dgm:t>
        <a:bodyPr/>
        <a:lstStyle/>
        <a:p>
          <a:r>
            <a:rPr lang="en-US" dirty="0"/>
            <a:t>Psychotherapy/Counseling-individual, group</a:t>
          </a:r>
        </a:p>
      </dgm:t>
      <dgm:extLst>
        <a:ext uri="{E40237B7-FDA0-4F09-8148-C483321AD2D9}">
          <dgm14:cNvPr xmlns:dgm14="http://schemas.microsoft.com/office/drawing/2010/diagram" id="0" name="" descr="List of all Adult Behavioral Health Outpatient Services offered through Southside Behavioral Health"/>
        </a:ext>
      </dgm:extLst>
    </dgm:pt>
    <dgm:pt modelId="{8746A0C3-82C6-4C5A-ACB3-61150D254414}" type="parTrans" cxnId="{5987C7FD-2DFB-4E41-BE1A-55694DFA0040}">
      <dgm:prSet/>
      <dgm:spPr/>
      <dgm:t>
        <a:bodyPr/>
        <a:lstStyle/>
        <a:p>
          <a:endParaRPr lang="en-US"/>
        </a:p>
      </dgm:t>
    </dgm:pt>
    <dgm:pt modelId="{E6A4C2ED-48AE-4BC5-9997-0953292603BB}" type="sibTrans" cxnId="{5987C7FD-2DFB-4E41-BE1A-55694DFA0040}">
      <dgm:prSet/>
      <dgm:spPr/>
      <dgm:t>
        <a:bodyPr/>
        <a:lstStyle/>
        <a:p>
          <a:endParaRPr lang="en-US"/>
        </a:p>
      </dgm:t>
    </dgm:pt>
    <dgm:pt modelId="{B22353EE-49ED-45EA-8F9C-01307D73ADAF}">
      <dgm:prSet/>
      <dgm:spPr/>
      <dgm:t>
        <a:bodyPr/>
        <a:lstStyle/>
        <a:p>
          <a:r>
            <a:rPr lang="en-US" dirty="0"/>
            <a:t>Medication Evaluation &amp; Management</a:t>
          </a:r>
        </a:p>
      </dgm:t>
    </dgm:pt>
    <dgm:pt modelId="{9DCA3BB3-4B5E-4455-878D-4027A25DF7C6}" type="parTrans" cxnId="{BE25265E-6223-40CE-956B-707B54783123}">
      <dgm:prSet/>
      <dgm:spPr/>
      <dgm:t>
        <a:bodyPr/>
        <a:lstStyle/>
        <a:p>
          <a:endParaRPr lang="en-US"/>
        </a:p>
      </dgm:t>
    </dgm:pt>
    <dgm:pt modelId="{F3830AB0-D942-4D7B-930C-CF7C988EAEE5}" type="sibTrans" cxnId="{BE25265E-6223-40CE-956B-707B54783123}">
      <dgm:prSet/>
      <dgm:spPr/>
      <dgm:t>
        <a:bodyPr/>
        <a:lstStyle/>
        <a:p>
          <a:endParaRPr lang="en-US"/>
        </a:p>
      </dgm:t>
    </dgm:pt>
    <dgm:pt modelId="{25613508-980E-4398-A7F8-55D7E79E237A}">
      <dgm:prSet/>
      <dgm:spPr/>
      <dgm:t>
        <a:bodyPr/>
        <a:lstStyle/>
        <a:p>
          <a:r>
            <a:rPr lang="en-US" dirty="0"/>
            <a:t>Nursing</a:t>
          </a:r>
        </a:p>
      </dgm:t>
    </dgm:pt>
    <dgm:pt modelId="{2BE95EFF-A453-4FA8-BDF3-92215DF53F5F}" type="parTrans" cxnId="{83406E8F-EAE4-4A60-ACAF-36441C811AA8}">
      <dgm:prSet/>
      <dgm:spPr/>
      <dgm:t>
        <a:bodyPr/>
        <a:lstStyle/>
        <a:p>
          <a:endParaRPr lang="en-US"/>
        </a:p>
      </dgm:t>
    </dgm:pt>
    <dgm:pt modelId="{6F29FE09-7E51-40F3-B00B-690ED9553D1F}" type="sibTrans" cxnId="{83406E8F-EAE4-4A60-ACAF-36441C811AA8}">
      <dgm:prSet/>
      <dgm:spPr/>
      <dgm:t>
        <a:bodyPr/>
        <a:lstStyle/>
        <a:p>
          <a:endParaRPr lang="en-US"/>
        </a:p>
      </dgm:t>
    </dgm:pt>
    <dgm:pt modelId="{6B998E61-8770-4C4F-B7A4-61EE38EF59FA}">
      <dgm:prSet/>
      <dgm:spPr/>
      <dgm:t>
        <a:bodyPr/>
        <a:lstStyle/>
        <a:p>
          <a:r>
            <a:rPr lang="en-US" dirty="0"/>
            <a:t>Peer Support</a:t>
          </a:r>
        </a:p>
      </dgm:t>
    </dgm:pt>
    <dgm:pt modelId="{29E1D302-0394-4FDF-B571-0B527B769C0B}" type="parTrans" cxnId="{80822F4D-3BD8-4968-98AB-2F72262700FA}">
      <dgm:prSet/>
      <dgm:spPr/>
      <dgm:t>
        <a:bodyPr/>
        <a:lstStyle/>
        <a:p>
          <a:endParaRPr lang="en-US"/>
        </a:p>
      </dgm:t>
    </dgm:pt>
    <dgm:pt modelId="{4760ED19-F666-41E5-8369-8E931C3877E8}" type="sibTrans" cxnId="{80822F4D-3BD8-4968-98AB-2F72262700FA}">
      <dgm:prSet/>
      <dgm:spPr/>
      <dgm:t>
        <a:bodyPr/>
        <a:lstStyle/>
        <a:p>
          <a:endParaRPr lang="en-US"/>
        </a:p>
      </dgm:t>
    </dgm:pt>
    <dgm:pt modelId="{B1D53009-656A-42C0-8D8B-3494839FE695}">
      <dgm:prSet/>
      <dgm:spPr/>
      <dgm:t>
        <a:bodyPr/>
        <a:lstStyle/>
        <a:p>
          <a:r>
            <a:rPr lang="en-US" dirty="0"/>
            <a:t>Peer Support Warm Line</a:t>
          </a:r>
        </a:p>
      </dgm:t>
    </dgm:pt>
    <dgm:pt modelId="{505F1080-B3A2-47DF-8677-2B1F9344123E}" type="parTrans" cxnId="{AD5640DC-7A43-40C2-82B6-BAB9744E0DF4}">
      <dgm:prSet/>
      <dgm:spPr/>
      <dgm:t>
        <a:bodyPr/>
        <a:lstStyle/>
        <a:p>
          <a:endParaRPr lang="en-US"/>
        </a:p>
      </dgm:t>
    </dgm:pt>
    <dgm:pt modelId="{A39C6313-D52F-4A26-A820-7B7F9BFA148A}" type="sibTrans" cxnId="{AD5640DC-7A43-40C2-82B6-BAB9744E0DF4}">
      <dgm:prSet/>
      <dgm:spPr/>
      <dgm:t>
        <a:bodyPr/>
        <a:lstStyle/>
        <a:p>
          <a:endParaRPr lang="en-US"/>
        </a:p>
      </dgm:t>
    </dgm:pt>
    <dgm:pt modelId="{E0E7A134-4915-4714-9435-4D842AFD1112}">
      <dgm:prSet/>
      <dgm:spPr/>
      <dgm:t>
        <a:bodyPr/>
        <a:lstStyle/>
        <a:p>
          <a:r>
            <a:rPr lang="en-US" b="1" dirty="0"/>
            <a:t>Adult Substance Use Disorder Services</a:t>
          </a:r>
          <a:endParaRPr lang="en-US" dirty="0"/>
        </a:p>
      </dgm:t>
    </dgm:pt>
    <dgm:pt modelId="{FE779D4B-8568-4594-8E97-89176303DFBD}" type="parTrans" cxnId="{78DD0050-3F13-4AC3-81E9-8CD2FD3B1068}">
      <dgm:prSet/>
      <dgm:spPr/>
      <dgm:t>
        <a:bodyPr/>
        <a:lstStyle/>
        <a:p>
          <a:endParaRPr lang="en-US"/>
        </a:p>
      </dgm:t>
    </dgm:pt>
    <dgm:pt modelId="{67982BAC-69C9-4B6D-A939-BDD0751FE6DA}" type="sibTrans" cxnId="{78DD0050-3F13-4AC3-81E9-8CD2FD3B1068}">
      <dgm:prSet/>
      <dgm:spPr/>
      <dgm:t>
        <a:bodyPr/>
        <a:lstStyle/>
        <a:p>
          <a:endParaRPr lang="en-US"/>
        </a:p>
      </dgm:t>
    </dgm:pt>
    <dgm:pt modelId="{986FBA13-06A0-4A4C-BEFA-7916E360FD6D}">
      <dgm:prSet custT="1"/>
      <dgm:spPr/>
      <dgm:t>
        <a:bodyPr/>
        <a:lstStyle/>
        <a:p>
          <a:r>
            <a:rPr lang="en-US" sz="1700" dirty="0"/>
            <a:t>Psychotherapy/Counseling-individual, group</a:t>
          </a:r>
        </a:p>
      </dgm:t>
    </dgm:pt>
    <dgm:pt modelId="{DD56BE30-24CA-4665-9B16-A5BB111C76D6}" type="parTrans" cxnId="{464DF0F4-1DB5-4B82-BCF7-A802E2F4E4CF}">
      <dgm:prSet/>
      <dgm:spPr/>
      <dgm:t>
        <a:bodyPr/>
        <a:lstStyle/>
        <a:p>
          <a:endParaRPr lang="en-US"/>
        </a:p>
      </dgm:t>
    </dgm:pt>
    <dgm:pt modelId="{B4013B46-015B-4FA0-AB77-17BBBB2A32A5}" type="sibTrans" cxnId="{464DF0F4-1DB5-4B82-BCF7-A802E2F4E4CF}">
      <dgm:prSet/>
      <dgm:spPr/>
      <dgm:t>
        <a:bodyPr/>
        <a:lstStyle/>
        <a:p>
          <a:endParaRPr lang="en-US"/>
        </a:p>
      </dgm:t>
    </dgm:pt>
    <dgm:pt modelId="{F15F4088-B004-409C-9CCF-5B973D8A9AE0}">
      <dgm:prSet custT="1"/>
      <dgm:spPr/>
      <dgm:t>
        <a:bodyPr/>
        <a:lstStyle/>
        <a:p>
          <a:r>
            <a:rPr lang="en-US" sz="1700" dirty="0"/>
            <a:t>Medication Evaluation &amp; Management</a:t>
          </a:r>
        </a:p>
      </dgm:t>
    </dgm:pt>
    <dgm:pt modelId="{3716A2E3-1FE0-447C-866D-BA45D27DB0F0}" type="parTrans" cxnId="{D7077DFA-FA84-4C3B-B8A9-708F25B21515}">
      <dgm:prSet/>
      <dgm:spPr/>
      <dgm:t>
        <a:bodyPr/>
        <a:lstStyle/>
        <a:p>
          <a:endParaRPr lang="en-US"/>
        </a:p>
      </dgm:t>
    </dgm:pt>
    <dgm:pt modelId="{4BE5E36E-DDB2-4AF4-A351-2CDE529E2C70}" type="sibTrans" cxnId="{D7077DFA-FA84-4C3B-B8A9-708F25B21515}">
      <dgm:prSet/>
      <dgm:spPr/>
      <dgm:t>
        <a:bodyPr/>
        <a:lstStyle/>
        <a:p>
          <a:endParaRPr lang="en-US"/>
        </a:p>
      </dgm:t>
    </dgm:pt>
    <dgm:pt modelId="{92D1F973-CED3-40B4-92DA-FF1E1ED9FCC1}">
      <dgm:prSet custT="1"/>
      <dgm:spPr/>
      <dgm:t>
        <a:bodyPr/>
        <a:lstStyle/>
        <a:p>
          <a:r>
            <a:rPr lang="en-US" sz="1700" dirty="0"/>
            <a:t>Nursing</a:t>
          </a:r>
        </a:p>
      </dgm:t>
    </dgm:pt>
    <dgm:pt modelId="{6271D93F-A0A4-4ECF-A512-6277105F3A55}" type="parTrans" cxnId="{9DAEDFEB-050D-4F89-A690-D49B3E96E7A4}">
      <dgm:prSet/>
      <dgm:spPr/>
      <dgm:t>
        <a:bodyPr/>
        <a:lstStyle/>
        <a:p>
          <a:endParaRPr lang="en-US"/>
        </a:p>
      </dgm:t>
    </dgm:pt>
    <dgm:pt modelId="{2B1F9CDD-96E3-4D7A-B2BD-17132840B43F}" type="sibTrans" cxnId="{9DAEDFEB-050D-4F89-A690-D49B3E96E7A4}">
      <dgm:prSet/>
      <dgm:spPr/>
      <dgm:t>
        <a:bodyPr/>
        <a:lstStyle/>
        <a:p>
          <a:endParaRPr lang="en-US"/>
        </a:p>
      </dgm:t>
    </dgm:pt>
    <dgm:pt modelId="{7DDF979F-A4F9-4138-91C0-1B311B3F69C7}">
      <dgm:prSet custT="1"/>
      <dgm:spPr/>
      <dgm:t>
        <a:bodyPr/>
        <a:lstStyle/>
        <a:p>
          <a:r>
            <a:rPr lang="en-US" sz="1700" dirty="0"/>
            <a:t>Peer Support</a:t>
          </a:r>
        </a:p>
      </dgm:t>
    </dgm:pt>
    <dgm:pt modelId="{4E5EF5CD-9023-41BE-8DAE-77FBA41EEE2F}" type="parTrans" cxnId="{91E5DCD1-4519-44AB-BE76-D0EE3D776B94}">
      <dgm:prSet/>
      <dgm:spPr/>
      <dgm:t>
        <a:bodyPr/>
        <a:lstStyle/>
        <a:p>
          <a:endParaRPr lang="en-US"/>
        </a:p>
      </dgm:t>
    </dgm:pt>
    <dgm:pt modelId="{C6425F1F-8676-42B9-B494-354B4FCED5C2}" type="sibTrans" cxnId="{91E5DCD1-4519-44AB-BE76-D0EE3D776B94}">
      <dgm:prSet/>
      <dgm:spPr/>
      <dgm:t>
        <a:bodyPr/>
        <a:lstStyle/>
        <a:p>
          <a:endParaRPr lang="en-US"/>
        </a:p>
      </dgm:t>
    </dgm:pt>
    <dgm:pt modelId="{F3131477-D405-401A-B38F-383165BEEA5C}">
      <dgm:prSet custT="1"/>
      <dgm:spPr/>
      <dgm:t>
        <a:bodyPr/>
        <a:lstStyle/>
        <a:p>
          <a:r>
            <a:rPr lang="en-US" sz="1700" dirty="0"/>
            <a:t>Peer Support Warm Line</a:t>
          </a:r>
        </a:p>
      </dgm:t>
    </dgm:pt>
    <dgm:pt modelId="{B93265F6-1D9E-4C1D-8059-22AFDDBDD132}" type="parTrans" cxnId="{CAAEEE8A-5CFF-44D6-9F93-A539387152BB}">
      <dgm:prSet/>
      <dgm:spPr/>
      <dgm:t>
        <a:bodyPr/>
        <a:lstStyle/>
        <a:p>
          <a:endParaRPr lang="en-US"/>
        </a:p>
      </dgm:t>
    </dgm:pt>
    <dgm:pt modelId="{D10F058A-FD07-4629-BF74-B202F89DEA2E}" type="sibTrans" cxnId="{CAAEEE8A-5CFF-44D6-9F93-A539387152BB}">
      <dgm:prSet/>
      <dgm:spPr/>
      <dgm:t>
        <a:bodyPr/>
        <a:lstStyle/>
        <a:p>
          <a:endParaRPr lang="en-US"/>
        </a:p>
      </dgm:t>
    </dgm:pt>
    <dgm:pt modelId="{405EC407-BFF3-411C-9AAB-D0F47A40FDF9}">
      <dgm:prSet custT="1"/>
      <dgm:spPr/>
      <dgm:t>
        <a:bodyPr/>
        <a:lstStyle/>
        <a:p>
          <a:r>
            <a:rPr lang="en-US" sz="1700" dirty="0"/>
            <a:t>Office-Based Opioid Treatment (OBOT)</a:t>
          </a:r>
        </a:p>
      </dgm:t>
    </dgm:pt>
    <dgm:pt modelId="{A1E96967-0B13-4DCF-8ADC-75ED196761ED}" type="parTrans" cxnId="{67D9BD93-4374-4DF6-9DDE-57D3E163301F}">
      <dgm:prSet/>
      <dgm:spPr/>
      <dgm:t>
        <a:bodyPr/>
        <a:lstStyle/>
        <a:p>
          <a:endParaRPr lang="en-US"/>
        </a:p>
      </dgm:t>
    </dgm:pt>
    <dgm:pt modelId="{506DB7AF-8300-42D9-AEA9-3F978D7B5442}" type="sibTrans" cxnId="{67D9BD93-4374-4DF6-9DDE-57D3E163301F}">
      <dgm:prSet/>
      <dgm:spPr/>
      <dgm:t>
        <a:bodyPr/>
        <a:lstStyle/>
        <a:p>
          <a:endParaRPr lang="en-US"/>
        </a:p>
      </dgm:t>
    </dgm:pt>
    <dgm:pt modelId="{E431AD13-EBC2-4A89-AC26-5AC9B5F58035}">
      <dgm:prSet custT="1"/>
      <dgm:spPr/>
      <dgm:t>
        <a:bodyPr/>
        <a:lstStyle/>
        <a:p>
          <a:r>
            <a:rPr lang="en-US" sz="1700" dirty="0"/>
            <a:t>Drug Court Treatment</a:t>
          </a:r>
        </a:p>
      </dgm:t>
    </dgm:pt>
    <dgm:pt modelId="{74C009EA-98D8-4729-B668-305AAFAC9396}" type="parTrans" cxnId="{BA786A05-F16C-4328-9C41-5C9D736BAE2C}">
      <dgm:prSet/>
      <dgm:spPr/>
      <dgm:t>
        <a:bodyPr/>
        <a:lstStyle/>
        <a:p>
          <a:endParaRPr lang="en-US"/>
        </a:p>
      </dgm:t>
    </dgm:pt>
    <dgm:pt modelId="{7CB3F296-76DC-415F-8A98-B46B92270411}" type="sibTrans" cxnId="{BA786A05-F16C-4328-9C41-5C9D736BAE2C}">
      <dgm:prSet/>
      <dgm:spPr/>
      <dgm:t>
        <a:bodyPr/>
        <a:lstStyle/>
        <a:p>
          <a:endParaRPr lang="en-US"/>
        </a:p>
      </dgm:t>
    </dgm:pt>
    <dgm:pt modelId="{0D4B42F9-74CC-4937-96F1-B05E46D1064D}">
      <dgm:prSet/>
      <dgm:spPr/>
      <dgm:t>
        <a:bodyPr/>
        <a:lstStyle/>
        <a:p>
          <a:r>
            <a:rPr lang="en-US" b="1" dirty="0"/>
            <a:t>Adult Community Based Services</a:t>
          </a:r>
          <a:endParaRPr lang="en-US" dirty="0"/>
        </a:p>
      </dgm:t>
    </dgm:pt>
    <dgm:pt modelId="{C66A11CE-7CA0-45F5-874B-A7CDF94399F7}" type="parTrans" cxnId="{EA75D949-A201-4C75-BFCE-FA55D3A30C3C}">
      <dgm:prSet/>
      <dgm:spPr/>
      <dgm:t>
        <a:bodyPr/>
        <a:lstStyle/>
        <a:p>
          <a:endParaRPr lang="en-US"/>
        </a:p>
      </dgm:t>
    </dgm:pt>
    <dgm:pt modelId="{F0C16620-3B28-46EA-B31F-9868C3D965FC}" type="sibTrans" cxnId="{EA75D949-A201-4C75-BFCE-FA55D3A30C3C}">
      <dgm:prSet/>
      <dgm:spPr/>
      <dgm:t>
        <a:bodyPr/>
        <a:lstStyle/>
        <a:p>
          <a:endParaRPr lang="en-US"/>
        </a:p>
      </dgm:t>
    </dgm:pt>
    <dgm:pt modelId="{85E7836C-FE83-4E40-88A0-6458FAB30B88}">
      <dgm:prSet/>
      <dgm:spPr/>
      <dgm:t>
        <a:bodyPr/>
        <a:lstStyle/>
        <a:p>
          <a:r>
            <a:rPr lang="en-US" dirty="0"/>
            <a:t>MH/SA Case Management</a:t>
          </a:r>
        </a:p>
      </dgm:t>
    </dgm:pt>
    <dgm:pt modelId="{41978CE3-F499-43BF-A570-D08429F558D6}" type="parTrans" cxnId="{625349B5-39F3-49A2-AE5F-6C53CC30CC36}">
      <dgm:prSet/>
      <dgm:spPr/>
      <dgm:t>
        <a:bodyPr/>
        <a:lstStyle/>
        <a:p>
          <a:endParaRPr lang="en-US"/>
        </a:p>
      </dgm:t>
    </dgm:pt>
    <dgm:pt modelId="{26F48E5C-7901-425A-97FE-5A20CA514AAB}" type="sibTrans" cxnId="{625349B5-39F3-49A2-AE5F-6C53CC30CC36}">
      <dgm:prSet/>
      <dgm:spPr/>
      <dgm:t>
        <a:bodyPr/>
        <a:lstStyle/>
        <a:p>
          <a:endParaRPr lang="en-US"/>
        </a:p>
      </dgm:t>
    </dgm:pt>
    <dgm:pt modelId="{8AF0005F-AB39-4B69-9997-69DD59348CA3}">
      <dgm:prSet/>
      <dgm:spPr/>
      <dgm:t>
        <a:bodyPr/>
        <a:lstStyle/>
        <a:p>
          <a:r>
            <a:rPr lang="en-US" dirty="0"/>
            <a:t>Mental Health Skill Building</a:t>
          </a:r>
        </a:p>
      </dgm:t>
    </dgm:pt>
    <dgm:pt modelId="{1787C010-F372-4845-BDF9-C8A511C8B5DC}" type="parTrans" cxnId="{783F7AFD-4176-4E47-A1BF-3D0EC8D3FC53}">
      <dgm:prSet/>
      <dgm:spPr/>
      <dgm:t>
        <a:bodyPr/>
        <a:lstStyle/>
        <a:p>
          <a:endParaRPr lang="en-US"/>
        </a:p>
      </dgm:t>
    </dgm:pt>
    <dgm:pt modelId="{F11F1B4D-0ECA-49BB-A58C-D95DE8992721}" type="sibTrans" cxnId="{783F7AFD-4176-4E47-A1BF-3D0EC8D3FC53}">
      <dgm:prSet/>
      <dgm:spPr/>
      <dgm:t>
        <a:bodyPr/>
        <a:lstStyle/>
        <a:p>
          <a:endParaRPr lang="en-US"/>
        </a:p>
      </dgm:t>
    </dgm:pt>
    <dgm:pt modelId="{BEE5E94B-7DC9-42B8-9B8A-81136033C62C}">
      <dgm:prSet/>
      <dgm:spPr/>
      <dgm:t>
        <a:bodyPr/>
        <a:lstStyle/>
        <a:p>
          <a:r>
            <a:rPr lang="en-US" dirty="0"/>
            <a:t>Psychosocial Rehabilitation</a:t>
          </a:r>
        </a:p>
      </dgm:t>
    </dgm:pt>
    <dgm:pt modelId="{BE844D0C-9866-4771-A2F4-7ECA61AF2900}" type="parTrans" cxnId="{3593860D-6F82-46ED-8084-8063BA80B16F}">
      <dgm:prSet/>
      <dgm:spPr/>
      <dgm:t>
        <a:bodyPr/>
        <a:lstStyle/>
        <a:p>
          <a:endParaRPr lang="en-US"/>
        </a:p>
      </dgm:t>
    </dgm:pt>
    <dgm:pt modelId="{CFB802C2-269D-4291-A985-2B2B4983B38A}" type="sibTrans" cxnId="{3593860D-6F82-46ED-8084-8063BA80B16F}">
      <dgm:prSet/>
      <dgm:spPr/>
      <dgm:t>
        <a:bodyPr/>
        <a:lstStyle/>
        <a:p>
          <a:endParaRPr lang="en-US"/>
        </a:p>
      </dgm:t>
    </dgm:pt>
    <dgm:pt modelId="{15288198-938A-4A5D-B310-03765B8C16A0}">
      <dgm:prSet/>
      <dgm:spPr/>
      <dgm:t>
        <a:bodyPr/>
        <a:lstStyle/>
        <a:p>
          <a:r>
            <a:rPr lang="en-US" dirty="0"/>
            <a:t>Permanent Supportive Housing</a:t>
          </a:r>
        </a:p>
      </dgm:t>
    </dgm:pt>
    <dgm:pt modelId="{350702B0-F7BD-4695-B49D-5FA7F8AB85C1}" type="parTrans" cxnId="{1D6BE48D-EA26-416F-B7CF-B3E2788A301B}">
      <dgm:prSet/>
      <dgm:spPr/>
      <dgm:t>
        <a:bodyPr/>
        <a:lstStyle/>
        <a:p>
          <a:endParaRPr lang="en-US"/>
        </a:p>
      </dgm:t>
    </dgm:pt>
    <dgm:pt modelId="{E95B31C7-671B-4CAD-B50A-BDA53EF3C2B0}" type="sibTrans" cxnId="{1D6BE48D-EA26-416F-B7CF-B3E2788A301B}">
      <dgm:prSet/>
      <dgm:spPr/>
      <dgm:t>
        <a:bodyPr/>
        <a:lstStyle/>
        <a:p>
          <a:endParaRPr lang="en-US"/>
        </a:p>
      </dgm:t>
    </dgm:pt>
    <dgm:pt modelId="{F7456FCB-1AA3-4B17-BDAC-ED400973305B}">
      <dgm:prSet/>
      <dgm:spPr/>
      <dgm:t>
        <a:bodyPr/>
        <a:lstStyle/>
        <a:p>
          <a:r>
            <a:rPr lang="en-US" dirty="0"/>
            <a:t>Forensic Services-Restoration, NGRI</a:t>
          </a:r>
        </a:p>
      </dgm:t>
    </dgm:pt>
    <dgm:pt modelId="{46829343-3164-4C75-A9AC-31B1196E4022}" type="parTrans" cxnId="{6F09024E-1ACE-44C2-8500-7B1A5C21BFBC}">
      <dgm:prSet/>
      <dgm:spPr/>
      <dgm:t>
        <a:bodyPr/>
        <a:lstStyle/>
        <a:p>
          <a:endParaRPr lang="en-US"/>
        </a:p>
      </dgm:t>
    </dgm:pt>
    <dgm:pt modelId="{1E2B2D5A-7319-4ED0-A4FE-6F883DB1521C}" type="sibTrans" cxnId="{6F09024E-1ACE-44C2-8500-7B1A5C21BFBC}">
      <dgm:prSet/>
      <dgm:spPr/>
      <dgm:t>
        <a:bodyPr/>
        <a:lstStyle/>
        <a:p>
          <a:endParaRPr lang="en-US"/>
        </a:p>
      </dgm:t>
    </dgm:pt>
    <dgm:pt modelId="{39A0E5DF-1850-4B2F-9235-2DD9E5F2DB9B}" type="pres">
      <dgm:prSet presAssocID="{0F4A1980-36D5-43F0-9F15-FA5A6DE78146}" presName="Name0" presStyleCnt="0">
        <dgm:presLayoutVars>
          <dgm:dir/>
          <dgm:animLvl val="lvl"/>
          <dgm:resizeHandles val="exact"/>
        </dgm:presLayoutVars>
      </dgm:prSet>
      <dgm:spPr/>
    </dgm:pt>
    <dgm:pt modelId="{D31C13F1-A692-40CE-8A0D-5136FBC8B700}" type="pres">
      <dgm:prSet presAssocID="{6BFD6BC1-EDD3-4D1B-BE4E-36BF51D8FB9B}" presName="composite" presStyleCnt="0"/>
      <dgm:spPr/>
    </dgm:pt>
    <dgm:pt modelId="{77B35045-4B4F-438F-8163-159B1543559E}" type="pres">
      <dgm:prSet presAssocID="{6BFD6BC1-EDD3-4D1B-BE4E-36BF51D8FB9B}" presName="parTx" presStyleLbl="alignNode1" presStyleIdx="0" presStyleCnt="3" custLinFactNeighborX="-166" custLinFactNeighborY="-9441">
        <dgm:presLayoutVars>
          <dgm:chMax val="0"/>
          <dgm:chPref val="0"/>
          <dgm:bulletEnabled val="1"/>
        </dgm:presLayoutVars>
      </dgm:prSet>
      <dgm:spPr/>
    </dgm:pt>
    <dgm:pt modelId="{88563F58-0999-40D6-AE1D-1146DDCD9649}" type="pres">
      <dgm:prSet presAssocID="{6BFD6BC1-EDD3-4D1B-BE4E-36BF51D8FB9B}" presName="desTx" presStyleLbl="alignAccFollowNode1" presStyleIdx="0" presStyleCnt="3">
        <dgm:presLayoutVars>
          <dgm:bulletEnabled val="1"/>
        </dgm:presLayoutVars>
      </dgm:prSet>
      <dgm:spPr/>
    </dgm:pt>
    <dgm:pt modelId="{8283E859-19FD-451E-9ACD-5DB6C71599BC}" type="pres">
      <dgm:prSet presAssocID="{EF976A30-8D39-40A8-8976-DC4603567D7D}" presName="space" presStyleCnt="0"/>
      <dgm:spPr/>
    </dgm:pt>
    <dgm:pt modelId="{166428EB-EFBD-4AA3-91EB-467666F7DD07}" type="pres">
      <dgm:prSet presAssocID="{E0E7A134-4915-4714-9435-4D842AFD1112}" presName="composite" presStyleCnt="0"/>
      <dgm:spPr/>
    </dgm:pt>
    <dgm:pt modelId="{5EA2C3F8-725B-4AFE-BA4B-CFDD0D0E9F3C}" type="pres">
      <dgm:prSet presAssocID="{E0E7A134-4915-4714-9435-4D842AFD1112}" presName="parTx" presStyleLbl="alignNode1" presStyleIdx="1" presStyleCnt="3">
        <dgm:presLayoutVars>
          <dgm:chMax val="0"/>
          <dgm:chPref val="0"/>
          <dgm:bulletEnabled val="1"/>
        </dgm:presLayoutVars>
      </dgm:prSet>
      <dgm:spPr/>
    </dgm:pt>
    <dgm:pt modelId="{B7978BE2-1E32-4345-B218-E41D4839E2CB}" type="pres">
      <dgm:prSet presAssocID="{E0E7A134-4915-4714-9435-4D842AFD1112}" presName="desTx" presStyleLbl="alignAccFollowNode1" presStyleIdx="1" presStyleCnt="3">
        <dgm:presLayoutVars>
          <dgm:bulletEnabled val="1"/>
        </dgm:presLayoutVars>
      </dgm:prSet>
      <dgm:spPr/>
    </dgm:pt>
    <dgm:pt modelId="{0B7ACE18-9DF0-4327-8D34-C388F076D4F8}" type="pres">
      <dgm:prSet presAssocID="{67982BAC-69C9-4B6D-A939-BDD0751FE6DA}" presName="space" presStyleCnt="0"/>
      <dgm:spPr/>
    </dgm:pt>
    <dgm:pt modelId="{09DC8DCD-2818-42CE-B9D1-DDA169065D7E}" type="pres">
      <dgm:prSet presAssocID="{0D4B42F9-74CC-4937-96F1-B05E46D1064D}" presName="composite" presStyleCnt="0"/>
      <dgm:spPr/>
    </dgm:pt>
    <dgm:pt modelId="{5F23608D-415D-4604-A432-6BACA4FF19C4}" type="pres">
      <dgm:prSet presAssocID="{0D4B42F9-74CC-4937-96F1-B05E46D1064D}" presName="parTx" presStyleLbl="alignNode1" presStyleIdx="2" presStyleCnt="3">
        <dgm:presLayoutVars>
          <dgm:chMax val="0"/>
          <dgm:chPref val="0"/>
          <dgm:bulletEnabled val="1"/>
        </dgm:presLayoutVars>
      </dgm:prSet>
      <dgm:spPr/>
    </dgm:pt>
    <dgm:pt modelId="{3E65CBC8-DEE1-4541-A94A-AFDBD9092B62}" type="pres">
      <dgm:prSet presAssocID="{0D4B42F9-74CC-4937-96F1-B05E46D1064D}" presName="desTx" presStyleLbl="alignAccFollowNode1" presStyleIdx="2" presStyleCnt="3">
        <dgm:presLayoutVars>
          <dgm:bulletEnabled val="1"/>
        </dgm:presLayoutVars>
      </dgm:prSet>
      <dgm:spPr/>
    </dgm:pt>
  </dgm:ptLst>
  <dgm:cxnLst>
    <dgm:cxn modelId="{BA786A05-F16C-4328-9C41-5C9D736BAE2C}" srcId="{E0E7A134-4915-4714-9435-4D842AFD1112}" destId="{E431AD13-EBC2-4A89-AC26-5AC9B5F58035}" srcOrd="6" destOrd="0" parTransId="{74C009EA-98D8-4729-B668-305AAFAC9396}" sibTransId="{7CB3F296-76DC-415F-8A98-B46B92270411}"/>
    <dgm:cxn modelId="{3593860D-6F82-46ED-8084-8063BA80B16F}" srcId="{0D4B42F9-74CC-4937-96F1-B05E46D1064D}" destId="{BEE5E94B-7DC9-42B8-9B8A-81136033C62C}" srcOrd="2" destOrd="0" parTransId="{BE844D0C-9866-4771-A2F4-7ECA61AF2900}" sibTransId="{CFB802C2-269D-4291-A985-2B2B4983B38A}"/>
    <dgm:cxn modelId="{29B1B024-2EB2-424A-9F3A-0CF08EED14B2}" type="presOf" srcId="{E0E7A134-4915-4714-9435-4D842AFD1112}" destId="{5EA2C3F8-725B-4AFE-BA4B-CFDD0D0E9F3C}" srcOrd="0" destOrd="0" presId="urn:microsoft.com/office/officeart/2005/8/layout/hList1"/>
    <dgm:cxn modelId="{88584238-2B77-4634-9DE8-CBEB04DBB5DA}" type="presOf" srcId="{15288198-938A-4A5D-B310-03765B8C16A0}" destId="{3E65CBC8-DEE1-4541-A94A-AFDBD9092B62}" srcOrd="0" destOrd="3" presId="urn:microsoft.com/office/officeart/2005/8/layout/hList1"/>
    <dgm:cxn modelId="{F48A493F-F333-47BD-8D3F-C590D44C1EAF}" type="presOf" srcId="{7DDF979F-A4F9-4138-91C0-1B311B3F69C7}" destId="{B7978BE2-1E32-4345-B218-E41D4839E2CB}" srcOrd="0" destOrd="3" presId="urn:microsoft.com/office/officeart/2005/8/layout/hList1"/>
    <dgm:cxn modelId="{46F74E5B-28BB-494C-B5AA-1A79AD994100}" type="presOf" srcId="{25613508-980E-4398-A7F8-55D7E79E237A}" destId="{88563F58-0999-40D6-AE1D-1146DDCD9649}" srcOrd="0" destOrd="2" presId="urn:microsoft.com/office/officeart/2005/8/layout/hList1"/>
    <dgm:cxn modelId="{BE25265E-6223-40CE-956B-707B54783123}" srcId="{6BFD6BC1-EDD3-4D1B-BE4E-36BF51D8FB9B}" destId="{B22353EE-49ED-45EA-8F9C-01307D73ADAF}" srcOrd="1" destOrd="0" parTransId="{9DCA3BB3-4B5E-4455-878D-4027A25DF7C6}" sibTransId="{F3830AB0-D942-4D7B-930C-CF7C988EAEE5}"/>
    <dgm:cxn modelId="{57975867-63BD-4ADA-B8F3-C68BA9B1CD3E}" type="presOf" srcId="{BDC659CB-8ED9-43D5-AB79-7759C9757FA3}" destId="{88563F58-0999-40D6-AE1D-1146DDCD9649}" srcOrd="0" destOrd="0" presId="urn:microsoft.com/office/officeart/2005/8/layout/hList1"/>
    <dgm:cxn modelId="{8D38E467-97E9-420B-8A42-51F21C4B08AF}" type="presOf" srcId="{F7456FCB-1AA3-4B17-BDAC-ED400973305B}" destId="{3E65CBC8-DEE1-4541-A94A-AFDBD9092B62}" srcOrd="0" destOrd="4" presId="urn:microsoft.com/office/officeart/2005/8/layout/hList1"/>
    <dgm:cxn modelId="{EA75D949-A201-4C75-BFCE-FA55D3A30C3C}" srcId="{0F4A1980-36D5-43F0-9F15-FA5A6DE78146}" destId="{0D4B42F9-74CC-4937-96F1-B05E46D1064D}" srcOrd="2" destOrd="0" parTransId="{C66A11CE-7CA0-45F5-874B-A7CDF94399F7}" sibTransId="{F0C16620-3B28-46EA-B31F-9868C3D965FC}"/>
    <dgm:cxn modelId="{254FA26A-44A4-47E3-8018-62D8F65C72A6}" type="presOf" srcId="{F3131477-D405-401A-B38F-383165BEEA5C}" destId="{B7978BE2-1E32-4345-B218-E41D4839E2CB}" srcOrd="0" destOrd="4" presId="urn:microsoft.com/office/officeart/2005/8/layout/hList1"/>
    <dgm:cxn modelId="{B314744B-1987-4E37-A253-6A98B50EB118}" type="presOf" srcId="{405EC407-BFF3-411C-9AAB-D0F47A40FDF9}" destId="{B7978BE2-1E32-4345-B218-E41D4839E2CB}" srcOrd="0" destOrd="5" presId="urn:microsoft.com/office/officeart/2005/8/layout/hList1"/>
    <dgm:cxn modelId="{80822F4D-3BD8-4968-98AB-2F72262700FA}" srcId="{6BFD6BC1-EDD3-4D1B-BE4E-36BF51D8FB9B}" destId="{6B998E61-8770-4C4F-B7A4-61EE38EF59FA}" srcOrd="3" destOrd="0" parTransId="{29E1D302-0394-4FDF-B571-0B527B769C0B}" sibTransId="{4760ED19-F666-41E5-8369-8E931C3877E8}"/>
    <dgm:cxn modelId="{6F09024E-1ACE-44C2-8500-7B1A5C21BFBC}" srcId="{0D4B42F9-74CC-4937-96F1-B05E46D1064D}" destId="{F7456FCB-1AA3-4B17-BDAC-ED400973305B}" srcOrd="4" destOrd="0" parTransId="{46829343-3164-4C75-A9AC-31B1196E4022}" sibTransId="{1E2B2D5A-7319-4ED0-A4FE-6F883DB1521C}"/>
    <dgm:cxn modelId="{78DD0050-3F13-4AC3-81E9-8CD2FD3B1068}" srcId="{0F4A1980-36D5-43F0-9F15-FA5A6DE78146}" destId="{E0E7A134-4915-4714-9435-4D842AFD1112}" srcOrd="1" destOrd="0" parTransId="{FE779D4B-8568-4594-8E97-89176303DFBD}" sibTransId="{67982BAC-69C9-4B6D-A939-BDD0751FE6DA}"/>
    <dgm:cxn modelId="{5C08F454-03C7-421E-89C7-B2AB6167C9D2}" type="presOf" srcId="{85E7836C-FE83-4E40-88A0-6458FAB30B88}" destId="{3E65CBC8-DEE1-4541-A94A-AFDBD9092B62}" srcOrd="0" destOrd="0" presId="urn:microsoft.com/office/officeart/2005/8/layout/hList1"/>
    <dgm:cxn modelId="{88D64076-09FC-436D-B865-0B985BE4D592}" type="presOf" srcId="{8AF0005F-AB39-4B69-9997-69DD59348CA3}" destId="{3E65CBC8-DEE1-4541-A94A-AFDBD9092B62}" srcOrd="0" destOrd="1" presId="urn:microsoft.com/office/officeart/2005/8/layout/hList1"/>
    <dgm:cxn modelId="{9A2EDC77-74CE-4C4F-9940-D5DB5DC5A454}" type="presOf" srcId="{6BFD6BC1-EDD3-4D1B-BE4E-36BF51D8FB9B}" destId="{77B35045-4B4F-438F-8163-159B1543559E}" srcOrd="0" destOrd="0" presId="urn:microsoft.com/office/officeart/2005/8/layout/hList1"/>
    <dgm:cxn modelId="{28D1215A-4E0E-421F-9B7E-2420EDC762CB}" srcId="{0F4A1980-36D5-43F0-9F15-FA5A6DE78146}" destId="{6BFD6BC1-EDD3-4D1B-BE4E-36BF51D8FB9B}" srcOrd="0" destOrd="0" parTransId="{C8637405-2CEB-430F-A202-4C4FD2B11D27}" sibTransId="{EF976A30-8D39-40A8-8976-DC4603567D7D}"/>
    <dgm:cxn modelId="{CAAEEE8A-5CFF-44D6-9F93-A539387152BB}" srcId="{E0E7A134-4915-4714-9435-4D842AFD1112}" destId="{F3131477-D405-401A-B38F-383165BEEA5C}" srcOrd="4" destOrd="0" parTransId="{B93265F6-1D9E-4C1D-8059-22AFDDBDD132}" sibTransId="{D10F058A-FD07-4629-BF74-B202F89DEA2E}"/>
    <dgm:cxn modelId="{1D6BE48D-EA26-416F-B7CF-B3E2788A301B}" srcId="{0D4B42F9-74CC-4937-96F1-B05E46D1064D}" destId="{15288198-938A-4A5D-B310-03765B8C16A0}" srcOrd="3" destOrd="0" parTransId="{350702B0-F7BD-4695-B49D-5FA7F8AB85C1}" sibTransId="{E95B31C7-671B-4CAD-B50A-BDA53EF3C2B0}"/>
    <dgm:cxn modelId="{83406E8F-EAE4-4A60-ACAF-36441C811AA8}" srcId="{6BFD6BC1-EDD3-4D1B-BE4E-36BF51D8FB9B}" destId="{25613508-980E-4398-A7F8-55D7E79E237A}" srcOrd="2" destOrd="0" parTransId="{2BE95EFF-A453-4FA8-BDF3-92215DF53F5F}" sibTransId="{6F29FE09-7E51-40F3-B00B-690ED9553D1F}"/>
    <dgm:cxn modelId="{67D9BD93-4374-4DF6-9DDE-57D3E163301F}" srcId="{E0E7A134-4915-4714-9435-4D842AFD1112}" destId="{405EC407-BFF3-411C-9AAB-D0F47A40FDF9}" srcOrd="5" destOrd="0" parTransId="{A1E96967-0B13-4DCF-8ADC-75ED196761ED}" sibTransId="{506DB7AF-8300-42D9-AEA9-3F978D7B5442}"/>
    <dgm:cxn modelId="{2EE6C6A9-2D64-49D6-AF87-2F32ECA532CD}" type="presOf" srcId="{B1D53009-656A-42C0-8D8B-3494839FE695}" destId="{88563F58-0999-40D6-AE1D-1146DDCD9649}" srcOrd="0" destOrd="4" presId="urn:microsoft.com/office/officeart/2005/8/layout/hList1"/>
    <dgm:cxn modelId="{6F5013AD-D265-4C04-889B-EB721E49C33B}" type="presOf" srcId="{0F4A1980-36D5-43F0-9F15-FA5A6DE78146}" destId="{39A0E5DF-1850-4B2F-9235-2DD9E5F2DB9B}" srcOrd="0" destOrd="0" presId="urn:microsoft.com/office/officeart/2005/8/layout/hList1"/>
    <dgm:cxn modelId="{BB72A4AD-D2CB-492D-8481-991C2F65F255}" type="presOf" srcId="{BEE5E94B-7DC9-42B8-9B8A-81136033C62C}" destId="{3E65CBC8-DEE1-4541-A94A-AFDBD9092B62}" srcOrd="0" destOrd="2" presId="urn:microsoft.com/office/officeart/2005/8/layout/hList1"/>
    <dgm:cxn modelId="{DFD7A8B4-3531-4E8B-8931-37963B04EA4A}" type="presOf" srcId="{B22353EE-49ED-45EA-8F9C-01307D73ADAF}" destId="{88563F58-0999-40D6-AE1D-1146DDCD9649}" srcOrd="0" destOrd="1" presId="urn:microsoft.com/office/officeart/2005/8/layout/hList1"/>
    <dgm:cxn modelId="{625349B5-39F3-49A2-AE5F-6C53CC30CC36}" srcId="{0D4B42F9-74CC-4937-96F1-B05E46D1064D}" destId="{85E7836C-FE83-4E40-88A0-6458FAB30B88}" srcOrd="0" destOrd="0" parTransId="{41978CE3-F499-43BF-A570-D08429F558D6}" sibTransId="{26F48E5C-7901-425A-97FE-5A20CA514AAB}"/>
    <dgm:cxn modelId="{FA8DEBCB-A3EF-4269-8CF5-13FE37F346E9}" type="presOf" srcId="{E431AD13-EBC2-4A89-AC26-5AC9B5F58035}" destId="{B7978BE2-1E32-4345-B218-E41D4839E2CB}" srcOrd="0" destOrd="6" presId="urn:microsoft.com/office/officeart/2005/8/layout/hList1"/>
    <dgm:cxn modelId="{5987ADCE-1D45-4139-AE0A-499ACB37E330}" type="presOf" srcId="{986FBA13-06A0-4A4C-BEFA-7916E360FD6D}" destId="{B7978BE2-1E32-4345-B218-E41D4839E2CB}" srcOrd="0" destOrd="0" presId="urn:microsoft.com/office/officeart/2005/8/layout/hList1"/>
    <dgm:cxn modelId="{81EADDCF-A9E6-4572-8E1B-A9E2855E1806}" type="presOf" srcId="{6B998E61-8770-4C4F-B7A4-61EE38EF59FA}" destId="{88563F58-0999-40D6-AE1D-1146DDCD9649}" srcOrd="0" destOrd="3" presId="urn:microsoft.com/office/officeart/2005/8/layout/hList1"/>
    <dgm:cxn modelId="{91E5DCD1-4519-44AB-BE76-D0EE3D776B94}" srcId="{E0E7A134-4915-4714-9435-4D842AFD1112}" destId="{7DDF979F-A4F9-4138-91C0-1B311B3F69C7}" srcOrd="3" destOrd="0" parTransId="{4E5EF5CD-9023-41BE-8DAE-77FBA41EEE2F}" sibTransId="{C6425F1F-8676-42B9-B494-354B4FCED5C2}"/>
    <dgm:cxn modelId="{289D83D2-D86D-4A7D-B078-41480E943E63}" type="presOf" srcId="{92D1F973-CED3-40B4-92DA-FF1E1ED9FCC1}" destId="{B7978BE2-1E32-4345-B218-E41D4839E2CB}" srcOrd="0" destOrd="2" presId="urn:microsoft.com/office/officeart/2005/8/layout/hList1"/>
    <dgm:cxn modelId="{309408DA-5FF0-41EC-8094-69FA8EF0DD37}" type="presOf" srcId="{0D4B42F9-74CC-4937-96F1-B05E46D1064D}" destId="{5F23608D-415D-4604-A432-6BACA4FF19C4}" srcOrd="0" destOrd="0" presId="urn:microsoft.com/office/officeart/2005/8/layout/hList1"/>
    <dgm:cxn modelId="{AD5640DC-7A43-40C2-82B6-BAB9744E0DF4}" srcId="{6BFD6BC1-EDD3-4D1B-BE4E-36BF51D8FB9B}" destId="{B1D53009-656A-42C0-8D8B-3494839FE695}" srcOrd="4" destOrd="0" parTransId="{505F1080-B3A2-47DF-8677-2B1F9344123E}" sibTransId="{A39C6313-D52F-4A26-A820-7B7F9BFA148A}"/>
    <dgm:cxn modelId="{9DAEDFEB-050D-4F89-A690-D49B3E96E7A4}" srcId="{E0E7A134-4915-4714-9435-4D842AFD1112}" destId="{92D1F973-CED3-40B4-92DA-FF1E1ED9FCC1}" srcOrd="2" destOrd="0" parTransId="{6271D93F-A0A4-4ECF-A512-6277105F3A55}" sibTransId="{2B1F9CDD-96E3-4D7A-B2BD-17132840B43F}"/>
    <dgm:cxn modelId="{BA60BEEC-D8A0-4299-93F8-57D69F70698C}" type="presOf" srcId="{F15F4088-B004-409C-9CCF-5B973D8A9AE0}" destId="{B7978BE2-1E32-4345-B218-E41D4839E2CB}" srcOrd="0" destOrd="1" presId="urn:microsoft.com/office/officeart/2005/8/layout/hList1"/>
    <dgm:cxn modelId="{464DF0F4-1DB5-4B82-BCF7-A802E2F4E4CF}" srcId="{E0E7A134-4915-4714-9435-4D842AFD1112}" destId="{986FBA13-06A0-4A4C-BEFA-7916E360FD6D}" srcOrd="0" destOrd="0" parTransId="{DD56BE30-24CA-4665-9B16-A5BB111C76D6}" sibTransId="{B4013B46-015B-4FA0-AB77-17BBBB2A32A5}"/>
    <dgm:cxn modelId="{D7077DFA-FA84-4C3B-B8A9-708F25B21515}" srcId="{E0E7A134-4915-4714-9435-4D842AFD1112}" destId="{F15F4088-B004-409C-9CCF-5B973D8A9AE0}" srcOrd="1" destOrd="0" parTransId="{3716A2E3-1FE0-447C-866D-BA45D27DB0F0}" sibTransId="{4BE5E36E-DDB2-4AF4-A351-2CDE529E2C70}"/>
    <dgm:cxn modelId="{783F7AFD-4176-4E47-A1BF-3D0EC8D3FC53}" srcId="{0D4B42F9-74CC-4937-96F1-B05E46D1064D}" destId="{8AF0005F-AB39-4B69-9997-69DD59348CA3}" srcOrd="1" destOrd="0" parTransId="{1787C010-F372-4845-BDF9-C8A511C8B5DC}" sibTransId="{F11F1B4D-0ECA-49BB-A58C-D95DE8992721}"/>
    <dgm:cxn modelId="{5987C7FD-2DFB-4E41-BE1A-55694DFA0040}" srcId="{6BFD6BC1-EDD3-4D1B-BE4E-36BF51D8FB9B}" destId="{BDC659CB-8ED9-43D5-AB79-7759C9757FA3}" srcOrd="0" destOrd="0" parTransId="{8746A0C3-82C6-4C5A-ACB3-61150D254414}" sibTransId="{E6A4C2ED-48AE-4BC5-9997-0953292603BB}"/>
    <dgm:cxn modelId="{1EE75A7E-EBF3-4DF0-A9EE-4B432A307918}" type="presParOf" srcId="{39A0E5DF-1850-4B2F-9235-2DD9E5F2DB9B}" destId="{D31C13F1-A692-40CE-8A0D-5136FBC8B700}" srcOrd="0" destOrd="0" presId="urn:microsoft.com/office/officeart/2005/8/layout/hList1"/>
    <dgm:cxn modelId="{E4BAACB4-228E-4B30-B4DB-5573421A4A5C}" type="presParOf" srcId="{D31C13F1-A692-40CE-8A0D-5136FBC8B700}" destId="{77B35045-4B4F-438F-8163-159B1543559E}" srcOrd="0" destOrd="0" presId="urn:microsoft.com/office/officeart/2005/8/layout/hList1"/>
    <dgm:cxn modelId="{B570A109-52BD-4480-8BA0-3245F9355093}" type="presParOf" srcId="{D31C13F1-A692-40CE-8A0D-5136FBC8B700}" destId="{88563F58-0999-40D6-AE1D-1146DDCD9649}" srcOrd="1" destOrd="0" presId="urn:microsoft.com/office/officeart/2005/8/layout/hList1"/>
    <dgm:cxn modelId="{F9F0C31F-04DD-4306-AD68-70FC1F5F181B}" type="presParOf" srcId="{39A0E5DF-1850-4B2F-9235-2DD9E5F2DB9B}" destId="{8283E859-19FD-451E-9ACD-5DB6C71599BC}" srcOrd="1" destOrd="0" presId="urn:microsoft.com/office/officeart/2005/8/layout/hList1"/>
    <dgm:cxn modelId="{0D94A0E6-2DED-4649-838E-210FF44F2EBE}" type="presParOf" srcId="{39A0E5DF-1850-4B2F-9235-2DD9E5F2DB9B}" destId="{166428EB-EFBD-4AA3-91EB-467666F7DD07}" srcOrd="2" destOrd="0" presId="urn:microsoft.com/office/officeart/2005/8/layout/hList1"/>
    <dgm:cxn modelId="{E179B31A-657C-4595-A179-2F10F08FCEAA}" type="presParOf" srcId="{166428EB-EFBD-4AA3-91EB-467666F7DD07}" destId="{5EA2C3F8-725B-4AFE-BA4B-CFDD0D0E9F3C}" srcOrd="0" destOrd="0" presId="urn:microsoft.com/office/officeart/2005/8/layout/hList1"/>
    <dgm:cxn modelId="{6C42F589-0722-49A0-9036-12DE36AA43B3}" type="presParOf" srcId="{166428EB-EFBD-4AA3-91EB-467666F7DD07}" destId="{B7978BE2-1E32-4345-B218-E41D4839E2CB}" srcOrd="1" destOrd="0" presId="urn:microsoft.com/office/officeart/2005/8/layout/hList1"/>
    <dgm:cxn modelId="{F7CC9F54-2B88-4234-8841-00ACAC62DBB6}" type="presParOf" srcId="{39A0E5DF-1850-4B2F-9235-2DD9E5F2DB9B}" destId="{0B7ACE18-9DF0-4327-8D34-C388F076D4F8}" srcOrd="3" destOrd="0" presId="urn:microsoft.com/office/officeart/2005/8/layout/hList1"/>
    <dgm:cxn modelId="{4DA0A139-B32A-4C5B-B23A-FE2379B98DC0}" type="presParOf" srcId="{39A0E5DF-1850-4B2F-9235-2DD9E5F2DB9B}" destId="{09DC8DCD-2818-42CE-B9D1-DDA169065D7E}" srcOrd="4" destOrd="0" presId="urn:microsoft.com/office/officeart/2005/8/layout/hList1"/>
    <dgm:cxn modelId="{4D9207C3-0F73-4D41-8C92-7CD3CC40F5BB}" type="presParOf" srcId="{09DC8DCD-2818-42CE-B9D1-DDA169065D7E}" destId="{5F23608D-415D-4604-A432-6BACA4FF19C4}" srcOrd="0" destOrd="0" presId="urn:microsoft.com/office/officeart/2005/8/layout/hList1"/>
    <dgm:cxn modelId="{F8E42412-4406-4FE5-913B-14D96B010CF4}" type="presParOf" srcId="{09DC8DCD-2818-42CE-B9D1-DDA169065D7E}" destId="{3E65CBC8-DEE1-4541-A94A-AFDBD9092B62}"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F43953-916F-4BB6-8403-165544AF04FA}" type="doc">
      <dgm:prSet loTypeId="urn:microsoft.com/office/officeart/2005/8/layout/hList1" loCatId="list" qsTypeId="urn:microsoft.com/office/officeart/2005/8/quickstyle/simple4" qsCatId="simple" csTypeId="urn:microsoft.com/office/officeart/2005/8/colors/accent3_2" csCatId="accent3" phldr="1"/>
      <dgm:spPr/>
      <dgm:t>
        <a:bodyPr/>
        <a:lstStyle/>
        <a:p>
          <a:endParaRPr lang="en-US"/>
        </a:p>
      </dgm:t>
    </dgm:pt>
    <dgm:pt modelId="{0FE060C4-ED9C-4675-865B-3CB52ECBC3B1}">
      <dgm:prSet/>
      <dgm:spPr/>
      <dgm:t>
        <a:bodyPr/>
        <a:lstStyle/>
        <a:p>
          <a:r>
            <a:rPr lang="en-US" b="1" i="0" dirty="0"/>
            <a:t>Crisis Services</a:t>
          </a:r>
          <a:endParaRPr lang="en-US" dirty="0"/>
        </a:p>
      </dgm:t>
    </dgm:pt>
    <dgm:pt modelId="{DEED4F12-BCF5-4C7E-88F8-16412329190B}" type="parTrans" cxnId="{5BF3B32C-78CF-494D-A15E-8D9E68879C13}">
      <dgm:prSet/>
      <dgm:spPr/>
      <dgm:t>
        <a:bodyPr/>
        <a:lstStyle/>
        <a:p>
          <a:endParaRPr lang="en-US"/>
        </a:p>
      </dgm:t>
    </dgm:pt>
    <dgm:pt modelId="{684A99EB-FBE4-4DC5-9A3D-9961AE6E934F}" type="sibTrans" cxnId="{5BF3B32C-78CF-494D-A15E-8D9E68879C13}">
      <dgm:prSet/>
      <dgm:spPr/>
      <dgm:t>
        <a:bodyPr/>
        <a:lstStyle/>
        <a:p>
          <a:endParaRPr lang="en-US"/>
        </a:p>
      </dgm:t>
    </dgm:pt>
    <dgm:pt modelId="{49B338D0-9AE6-43C2-B486-D2CC11BEA832}">
      <dgm:prSet custT="1"/>
      <dgm:spPr/>
      <dgm:t>
        <a:bodyPr/>
        <a:lstStyle/>
        <a:p>
          <a:r>
            <a:rPr lang="en-US" sz="1300" b="0" i="0" dirty="0"/>
            <a:t>Crisis Intervention</a:t>
          </a:r>
          <a:endParaRPr lang="en-US" sz="1300" dirty="0"/>
        </a:p>
      </dgm:t>
    </dgm:pt>
    <dgm:pt modelId="{8D428326-DD91-4728-B6DC-65D11DE0FD5C}" type="parTrans" cxnId="{5311ED04-7D60-4EC1-BBCE-F6F13B3047C1}">
      <dgm:prSet/>
      <dgm:spPr/>
      <dgm:t>
        <a:bodyPr/>
        <a:lstStyle/>
        <a:p>
          <a:endParaRPr lang="en-US"/>
        </a:p>
      </dgm:t>
    </dgm:pt>
    <dgm:pt modelId="{FF6FF57B-6B2B-4DC5-A950-41EAB7537ECC}" type="sibTrans" cxnId="{5311ED04-7D60-4EC1-BBCE-F6F13B3047C1}">
      <dgm:prSet/>
      <dgm:spPr/>
      <dgm:t>
        <a:bodyPr/>
        <a:lstStyle/>
        <a:p>
          <a:endParaRPr lang="en-US"/>
        </a:p>
      </dgm:t>
    </dgm:pt>
    <dgm:pt modelId="{DDF45919-6631-4492-AC25-E0AA132B94F0}">
      <dgm:prSet custT="1"/>
      <dgm:spPr/>
      <dgm:t>
        <a:bodyPr/>
        <a:lstStyle/>
        <a:p>
          <a:r>
            <a:rPr lang="en-US" sz="1300" b="0" i="0" dirty="0"/>
            <a:t>Preadmission Screening</a:t>
          </a:r>
          <a:endParaRPr lang="en-US" sz="1300" dirty="0"/>
        </a:p>
      </dgm:t>
    </dgm:pt>
    <dgm:pt modelId="{7BCEA76B-3DB1-482E-9F94-21BEE8C90832}" type="parTrans" cxnId="{2799DD73-B724-45AB-A623-CEF4EEB502B0}">
      <dgm:prSet/>
      <dgm:spPr/>
      <dgm:t>
        <a:bodyPr/>
        <a:lstStyle/>
        <a:p>
          <a:endParaRPr lang="en-US"/>
        </a:p>
      </dgm:t>
    </dgm:pt>
    <dgm:pt modelId="{01AF3D35-3517-46B9-B5E5-4C677014A094}" type="sibTrans" cxnId="{2799DD73-B724-45AB-A623-CEF4EEB502B0}">
      <dgm:prSet/>
      <dgm:spPr/>
      <dgm:t>
        <a:bodyPr/>
        <a:lstStyle/>
        <a:p>
          <a:endParaRPr lang="en-US"/>
        </a:p>
      </dgm:t>
    </dgm:pt>
    <dgm:pt modelId="{E0347FA1-B5E2-4A7F-869B-B862750A50E2}">
      <dgm:prSet custT="1"/>
      <dgm:spPr/>
      <dgm:t>
        <a:bodyPr/>
        <a:lstStyle/>
        <a:p>
          <a:r>
            <a:rPr lang="en-US" sz="1300" b="0" i="0" dirty="0"/>
            <a:t>Mobile Crisis Response Team</a:t>
          </a:r>
          <a:endParaRPr lang="en-US" sz="1300" dirty="0"/>
        </a:p>
      </dgm:t>
    </dgm:pt>
    <dgm:pt modelId="{0902720E-5991-493A-9F9C-D657487F74D1}" type="parTrans" cxnId="{C598D898-B249-4E60-B20E-B9667B19EE99}">
      <dgm:prSet/>
      <dgm:spPr/>
      <dgm:t>
        <a:bodyPr/>
        <a:lstStyle/>
        <a:p>
          <a:endParaRPr lang="en-US"/>
        </a:p>
      </dgm:t>
    </dgm:pt>
    <dgm:pt modelId="{80A4FF29-0B50-40B2-A180-923D5ACBA6EE}" type="sibTrans" cxnId="{C598D898-B249-4E60-B20E-B9667B19EE99}">
      <dgm:prSet/>
      <dgm:spPr/>
      <dgm:t>
        <a:bodyPr/>
        <a:lstStyle/>
        <a:p>
          <a:endParaRPr lang="en-US"/>
        </a:p>
      </dgm:t>
    </dgm:pt>
    <dgm:pt modelId="{A77FE2CB-C0FB-4D92-A5B0-F29BC7956217}">
      <dgm:prSet/>
      <dgm:spPr/>
      <dgm:t>
        <a:bodyPr/>
        <a:lstStyle/>
        <a:p>
          <a:r>
            <a:rPr lang="en-US" b="1" i="0" dirty="0"/>
            <a:t>Children &amp; Family Services</a:t>
          </a:r>
          <a:endParaRPr lang="en-US" dirty="0"/>
        </a:p>
      </dgm:t>
    </dgm:pt>
    <dgm:pt modelId="{4767B6DF-8EF1-4EC1-9DF2-F77198EA610D}" type="parTrans" cxnId="{B907157C-3C3C-4AA2-9CE1-911A0A9A2E8E}">
      <dgm:prSet/>
      <dgm:spPr/>
      <dgm:t>
        <a:bodyPr/>
        <a:lstStyle/>
        <a:p>
          <a:endParaRPr lang="en-US"/>
        </a:p>
      </dgm:t>
    </dgm:pt>
    <dgm:pt modelId="{67D68D9C-FE32-49B1-BFCF-79C616AEE7EC}" type="sibTrans" cxnId="{B907157C-3C3C-4AA2-9CE1-911A0A9A2E8E}">
      <dgm:prSet/>
      <dgm:spPr/>
      <dgm:t>
        <a:bodyPr/>
        <a:lstStyle/>
        <a:p>
          <a:endParaRPr lang="en-US"/>
        </a:p>
      </dgm:t>
    </dgm:pt>
    <dgm:pt modelId="{CA280174-09E6-4A8E-89AB-E2D53805A3A3}">
      <dgm:prSet/>
      <dgm:spPr/>
      <dgm:t>
        <a:bodyPr/>
        <a:lstStyle/>
        <a:p>
          <a:r>
            <a:rPr lang="en-US" b="0" i="0" dirty="0"/>
            <a:t>Psychotherapy/Counseling-individual, family</a:t>
          </a:r>
          <a:endParaRPr lang="en-US" dirty="0"/>
        </a:p>
      </dgm:t>
    </dgm:pt>
    <dgm:pt modelId="{D5D3C002-E8D1-44A8-A9C5-15C22CA1CBF7}" type="parTrans" cxnId="{7AA5FD31-FB1C-4A8F-B32B-FD6880B1F4D0}">
      <dgm:prSet/>
      <dgm:spPr/>
      <dgm:t>
        <a:bodyPr/>
        <a:lstStyle/>
        <a:p>
          <a:endParaRPr lang="en-US"/>
        </a:p>
      </dgm:t>
    </dgm:pt>
    <dgm:pt modelId="{63D2EF22-3010-4C08-8869-57AD1EA5B19F}" type="sibTrans" cxnId="{7AA5FD31-FB1C-4A8F-B32B-FD6880B1F4D0}">
      <dgm:prSet/>
      <dgm:spPr/>
      <dgm:t>
        <a:bodyPr/>
        <a:lstStyle/>
        <a:p>
          <a:endParaRPr lang="en-US"/>
        </a:p>
      </dgm:t>
    </dgm:pt>
    <dgm:pt modelId="{5857C3C3-3634-4A99-BCCB-FD8895898FDD}">
      <dgm:prSet/>
      <dgm:spPr/>
      <dgm:t>
        <a:bodyPr/>
        <a:lstStyle/>
        <a:p>
          <a:r>
            <a:rPr lang="en-US" b="0" i="0" dirty="0"/>
            <a:t>School-Based Services</a:t>
          </a:r>
          <a:endParaRPr lang="en-US" dirty="0"/>
        </a:p>
      </dgm:t>
    </dgm:pt>
    <dgm:pt modelId="{FA009F79-2AA1-4747-B592-338BB7EE59FB}" type="parTrans" cxnId="{98A0ED1A-B5DD-4B60-9F8D-75DF85A1A817}">
      <dgm:prSet/>
      <dgm:spPr/>
      <dgm:t>
        <a:bodyPr/>
        <a:lstStyle/>
        <a:p>
          <a:endParaRPr lang="en-US"/>
        </a:p>
      </dgm:t>
    </dgm:pt>
    <dgm:pt modelId="{744053F1-2CE6-4D15-80E4-381ACE73E7AF}" type="sibTrans" cxnId="{98A0ED1A-B5DD-4B60-9F8D-75DF85A1A817}">
      <dgm:prSet/>
      <dgm:spPr/>
      <dgm:t>
        <a:bodyPr/>
        <a:lstStyle/>
        <a:p>
          <a:endParaRPr lang="en-US"/>
        </a:p>
      </dgm:t>
    </dgm:pt>
    <dgm:pt modelId="{FAA81B32-78F4-4309-B26E-A7FFA25116FB}">
      <dgm:prSet/>
      <dgm:spPr/>
      <dgm:t>
        <a:bodyPr/>
        <a:lstStyle/>
        <a:p>
          <a:r>
            <a:rPr lang="en-US" b="0" i="0" dirty="0"/>
            <a:t>Medication Evaluation &amp; Management</a:t>
          </a:r>
          <a:endParaRPr lang="en-US" dirty="0"/>
        </a:p>
      </dgm:t>
    </dgm:pt>
    <dgm:pt modelId="{945F1C0C-055C-4415-BB29-F88CD3C876C3}" type="parTrans" cxnId="{55F9A3E1-F5B1-4BF1-A72B-C5D037D7FC49}">
      <dgm:prSet/>
      <dgm:spPr/>
      <dgm:t>
        <a:bodyPr/>
        <a:lstStyle/>
        <a:p>
          <a:endParaRPr lang="en-US"/>
        </a:p>
      </dgm:t>
    </dgm:pt>
    <dgm:pt modelId="{95993547-F8D1-4DC3-A2EC-93280EE98B39}" type="sibTrans" cxnId="{55F9A3E1-F5B1-4BF1-A72B-C5D037D7FC49}">
      <dgm:prSet/>
      <dgm:spPr/>
      <dgm:t>
        <a:bodyPr/>
        <a:lstStyle/>
        <a:p>
          <a:endParaRPr lang="en-US"/>
        </a:p>
      </dgm:t>
    </dgm:pt>
    <dgm:pt modelId="{D2BFFC29-596B-41A3-879C-4E3E1FB625D3}">
      <dgm:prSet/>
      <dgm:spPr/>
      <dgm:t>
        <a:bodyPr/>
        <a:lstStyle/>
        <a:p>
          <a:r>
            <a:rPr lang="en-US" b="0" i="0" dirty="0"/>
            <a:t>Nursing</a:t>
          </a:r>
          <a:endParaRPr lang="en-US" dirty="0"/>
        </a:p>
      </dgm:t>
    </dgm:pt>
    <dgm:pt modelId="{4206BCD4-DAE3-4300-916A-9FA03473CC9B}" type="parTrans" cxnId="{8E7C914D-13F9-4901-AB62-45D5F34A3718}">
      <dgm:prSet/>
      <dgm:spPr/>
      <dgm:t>
        <a:bodyPr/>
        <a:lstStyle/>
        <a:p>
          <a:endParaRPr lang="en-US"/>
        </a:p>
      </dgm:t>
    </dgm:pt>
    <dgm:pt modelId="{2813D5C2-E533-47CA-B3DF-E3FD59614967}" type="sibTrans" cxnId="{8E7C914D-13F9-4901-AB62-45D5F34A3718}">
      <dgm:prSet/>
      <dgm:spPr/>
      <dgm:t>
        <a:bodyPr/>
        <a:lstStyle/>
        <a:p>
          <a:endParaRPr lang="en-US"/>
        </a:p>
      </dgm:t>
    </dgm:pt>
    <dgm:pt modelId="{585235E6-7552-4AB0-BC2B-EC108FAFCA39}">
      <dgm:prSet/>
      <dgm:spPr/>
      <dgm:t>
        <a:bodyPr/>
        <a:lstStyle/>
        <a:p>
          <a:r>
            <a:rPr lang="en-US" b="0" i="0" dirty="0"/>
            <a:t>Case Management</a:t>
          </a:r>
          <a:endParaRPr lang="en-US" dirty="0"/>
        </a:p>
      </dgm:t>
    </dgm:pt>
    <dgm:pt modelId="{F4987FFD-1D27-4473-AE94-8295B6260B70}" type="parTrans" cxnId="{E5A715A4-B50A-4CAB-84B6-A00540C9B1D3}">
      <dgm:prSet/>
      <dgm:spPr/>
      <dgm:t>
        <a:bodyPr/>
        <a:lstStyle/>
        <a:p>
          <a:endParaRPr lang="en-US"/>
        </a:p>
      </dgm:t>
    </dgm:pt>
    <dgm:pt modelId="{37B9323A-68FA-495F-96E8-0EAF8311F8F6}" type="sibTrans" cxnId="{E5A715A4-B50A-4CAB-84B6-A00540C9B1D3}">
      <dgm:prSet/>
      <dgm:spPr/>
      <dgm:t>
        <a:bodyPr/>
        <a:lstStyle/>
        <a:p>
          <a:endParaRPr lang="en-US"/>
        </a:p>
      </dgm:t>
    </dgm:pt>
    <dgm:pt modelId="{43ADE1A6-3B45-4608-B096-3749113C1064}">
      <dgm:prSet/>
      <dgm:spPr/>
      <dgm:t>
        <a:bodyPr/>
        <a:lstStyle/>
        <a:p>
          <a:r>
            <a:rPr lang="en-US" b="1" i="0" dirty="0"/>
            <a:t>Intellectual Disabilities/Developmental Disabilities Services</a:t>
          </a:r>
          <a:endParaRPr lang="en-US" dirty="0"/>
        </a:p>
      </dgm:t>
    </dgm:pt>
    <dgm:pt modelId="{E0BD5962-3D72-4737-91D1-20B33815F329}" type="parTrans" cxnId="{55477287-F5F9-4238-97D4-ECAFCA437C15}">
      <dgm:prSet/>
      <dgm:spPr/>
      <dgm:t>
        <a:bodyPr/>
        <a:lstStyle/>
        <a:p>
          <a:endParaRPr lang="en-US"/>
        </a:p>
      </dgm:t>
    </dgm:pt>
    <dgm:pt modelId="{12F64584-4C4A-4301-BD96-CE6780C98972}" type="sibTrans" cxnId="{55477287-F5F9-4238-97D4-ECAFCA437C15}">
      <dgm:prSet/>
      <dgm:spPr/>
      <dgm:t>
        <a:bodyPr/>
        <a:lstStyle/>
        <a:p>
          <a:endParaRPr lang="en-US"/>
        </a:p>
      </dgm:t>
    </dgm:pt>
    <dgm:pt modelId="{6FCB4D64-477C-4599-88D3-5F3217D8CB01}">
      <dgm:prSet/>
      <dgm:spPr/>
      <dgm:t>
        <a:bodyPr/>
        <a:lstStyle/>
        <a:p>
          <a:r>
            <a:rPr lang="en-US" b="0" i="0" dirty="0"/>
            <a:t>Support Coordination/Case Management</a:t>
          </a:r>
          <a:endParaRPr lang="en-US" dirty="0"/>
        </a:p>
      </dgm:t>
    </dgm:pt>
    <dgm:pt modelId="{A4143DB8-49CE-49F9-85B0-9F32FEDD3CA9}" type="parTrans" cxnId="{8C7C4EE7-9538-41C5-A7EA-81EF5B23E674}">
      <dgm:prSet/>
      <dgm:spPr/>
      <dgm:t>
        <a:bodyPr/>
        <a:lstStyle/>
        <a:p>
          <a:endParaRPr lang="en-US"/>
        </a:p>
      </dgm:t>
    </dgm:pt>
    <dgm:pt modelId="{460A60AE-4D86-4858-A066-0BF6D7AEA2AA}" type="sibTrans" cxnId="{8C7C4EE7-9538-41C5-A7EA-81EF5B23E674}">
      <dgm:prSet/>
      <dgm:spPr/>
      <dgm:t>
        <a:bodyPr/>
        <a:lstStyle/>
        <a:p>
          <a:endParaRPr lang="en-US"/>
        </a:p>
      </dgm:t>
    </dgm:pt>
    <dgm:pt modelId="{BD475C0F-87C1-4DA7-9131-9905D07A19B2}">
      <dgm:prSet/>
      <dgm:spPr/>
      <dgm:t>
        <a:bodyPr/>
        <a:lstStyle/>
        <a:p>
          <a:r>
            <a:rPr lang="en-US" b="0" i="0" dirty="0"/>
            <a:t>Day Support</a:t>
          </a:r>
          <a:endParaRPr lang="en-US" dirty="0"/>
        </a:p>
      </dgm:t>
    </dgm:pt>
    <dgm:pt modelId="{FD322A4C-C182-4B52-A119-7B24BD5B26C2}" type="parTrans" cxnId="{5B908DA0-A837-4CB4-9DBB-1BD13E2D01D4}">
      <dgm:prSet/>
      <dgm:spPr/>
      <dgm:t>
        <a:bodyPr/>
        <a:lstStyle/>
        <a:p>
          <a:endParaRPr lang="en-US"/>
        </a:p>
      </dgm:t>
    </dgm:pt>
    <dgm:pt modelId="{66CDEF34-EC02-4C91-B4AF-45FB36F9CECB}" type="sibTrans" cxnId="{5B908DA0-A837-4CB4-9DBB-1BD13E2D01D4}">
      <dgm:prSet/>
      <dgm:spPr/>
      <dgm:t>
        <a:bodyPr/>
        <a:lstStyle/>
        <a:p>
          <a:endParaRPr lang="en-US"/>
        </a:p>
      </dgm:t>
    </dgm:pt>
    <dgm:pt modelId="{431A4EC9-A4D9-4A11-AF89-ABCDCA86FA0A}">
      <dgm:prSet/>
      <dgm:spPr/>
      <dgm:t>
        <a:bodyPr/>
        <a:lstStyle/>
        <a:p>
          <a:r>
            <a:rPr lang="en-US" b="0" i="0" dirty="0"/>
            <a:t>Waiver </a:t>
          </a:r>
          <a:endParaRPr lang="en-US" dirty="0"/>
        </a:p>
      </dgm:t>
    </dgm:pt>
    <dgm:pt modelId="{01A2E03D-74B9-4743-8908-4BFB06421743}" type="parTrans" cxnId="{469918A6-0DFA-4838-AA27-5D00F9E19DE6}">
      <dgm:prSet/>
      <dgm:spPr/>
      <dgm:t>
        <a:bodyPr/>
        <a:lstStyle/>
        <a:p>
          <a:endParaRPr lang="en-US"/>
        </a:p>
      </dgm:t>
    </dgm:pt>
    <dgm:pt modelId="{336D8331-E2F6-4998-8DA6-EA784CFDB75C}" type="sibTrans" cxnId="{469918A6-0DFA-4838-AA27-5D00F9E19DE6}">
      <dgm:prSet/>
      <dgm:spPr/>
      <dgm:t>
        <a:bodyPr/>
        <a:lstStyle/>
        <a:p>
          <a:endParaRPr lang="en-US"/>
        </a:p>
      </dgm:t>
    </dgm:pt>
    <dgm:pt modelId="{4EBF5C6D-9E27-469E-8C49-F62E9B1FBF98}">
      <dgm:prSet/>
      <dgm:spPr/>
      <dgm:t>
        <a:bodyPr/>
        <a:lstStyle/>
        <a:p>
          <a:r>
            <a:rPr lang="en-US" b="0" i="0" dirty="0"/>
            <a:t>Residential</a:t>
          </a:r>
          <a:endParaRPr lang="en-US" dirty="0"/>
        </a:p>
      </dgm:t>
    </dgm:pt>
    <dgm:pt modelId="{BFE531C5-7190-4197-B836-37493B71BEE6}" type="parTrans" cxnId="{41EDF913-957D-40EF-BCDF-CD57F54322D8}">
      <dgm:prSet/>
      <dgm:spPr/>
      <dgm:t>
        <a:bodyPr/>
        <a:lstStyle/>
        <a:p>
          <a:endParaRPr lang="en-US"/>
        </a:p>
      </dgm:t>
    </dgm:pt>
    <dgm:pt modelId="{631A524F-0057-4423-848A-50E68B4D0127}" type="sibTrans" cxnId="{41EDF913-957D-40EF-BCDF-CD57F54322D8}">
      <dgm:prSet/>
      <dgm:spPr/>
      <dgm:t>
        <a:bodyPr/>
        <a:lstStyle/>
        <a:p>
          <a:endParaRPr lang="en-US"/>
        </a:p>
      </dgm:t>
    </dgm:pt>
    <dgm:pt modelId="{4647BF90-A1B0-43F4-A923-FC441AB9C69A}">
      <dgm:prSet/>
      <dgm:spPr/>
      <dgm:t>
        <a:bodyPr/>
        <a:lstStyle/>
        <a:p>
          <a:r>
            <a:rPr lang="en-US" b="0" i="0" dirty="0"/>
            <a:t>Community Engagement</a:t>
          </a:r>
          <a:endParaRPr lang="en-US" dirty="0"/>
        </a:p>
      </dgm:t>
    </dgm:pt>
    <dgm:pt modelId="{FCA86909-78D9-4241-AD76-CB07A7B41E76}" type="parTrans" cxnId="{342944ED-5158-40A5-A007-C469D6455666}">
      <dgm:prSet/>
      <dgm:spPr/>
      <dgm:t>
        <a:bodyPr/>
        <a:lstStyle/>
        <a:p>
          <a:endParaRPr lang="en-US"/>
        </a:p>
      </dgm:t>
    </dgm:pt>
    <dgm:pt modelId="{02F8F7EA-81D7-41DF-A400-C51BF42E4AEB}" type="sibTrans" cxnId="{342944ED-5158-40A5-A007-C469D6455666}">
      <dgm:prSet/>
      <dgm:spPr/>
      <dgm:t>
        <a:bodyPr/>
        <a:lstStyle/>
        <a:p>
          <a:endParaRPr lang="en-US"/>
        </a:p>
      </dgm:t>
    </dgm:pt>
    <dgm:pt modelId="{1B23B791-E2B8-4546-BBF1-6DCD1070A166}">
      <dgm:prSet/>
      <dgm:spPr/>
      <dgm:t>
        <a:bodyPr/>
        <a:lstStyle/>
        <a:p>
          <a:r>
            <a:rPr lang="en-US" b="0" i="0" dirty="0"/>
            <a:t>Community Coaching</a:t>
          </a:r>
          <a:endParaRPr lang="en-US" dirty="0"/>
        </a:p>
      </dgm:t>
    </dgm:pt>
    <dgm:pt modelId="{100A4D75-D0F5-4A35-AAC0-46D4D97AD51E}" type="parTrans" cxnId="{AE6C7EAE-A768-4E07-B27E-D7CA3A9943F3}">
      <dgm:prSet/>
      <dgm:spPr/>
      <dgm:t>
        <a:bodyPr/>
        <a:lstStyle/>
        <a:p>
          <a:endParaRPr lang="en-US"/>
        </a:p>
      </dgm:t>
    </dgm:pt>
    <dgm:pt modelId="{A747612C-C8F7-45F3-BC1D-C7463EAFF664}" type="sibTrans" cxnId="{AE6C7EAE-A768-4E07-B27E-D7CA3A9943F3}">
      <dgm:prSet/>
      <dgm:spPr/>
      <dgm:t>
        <a:bodyPr/>
        <a:lstStyle/>
        <a:p>
          <a:endParaRPr lang="en-US"/>
        </a:p>
      </dgm:t>
    </dgm:pt>
    <dgm:pt modelId="{57AF2EDD-004D-46AC-9A96-4B8BB2D249DE}">
      <dgm:prSet/>
      <dgm:spPr/>
      <dgm:t>
        <a:bodyPr/>
        <a:lstStyle/>
        <a:p>
          <a:r>
            <a:rPr lang="en-US" b="1" i="0" dirty="0"/>
            <a:t>Early Intervention</a:t>
          </a:r>
          <a:endParaRPr lang="en-US" dirty="0"/>
        </a:p>
      </dgm:t>
    </dgm:pt>
    <dgm:pt modelId="{94AAB284-FF30-4589-B2FA-8EA757089263}" type="parTrans" cxnId="{BC422528-83CA-401A-B4F3-5FAC31BB9161}">
      <dgm:prSet/>
      <dgm:spPr/>
      <dgm:t>
        <a:bodyPr/>
        <a:lstStyle/>
        <a:p>
          <a:endParaRPr lang="en-US"/>
        </a:p>
      </dgm:t>
    </dgm:pt>
    <dgm:pt modelId="{E3F864B2-D8D8-400E-A996-CEF4DC995A3E}" type="sibTrans" cxnId="{BC422528-83CA-401A-B4F3-5FAC31BB9161}">
      <dgm:prSet/>
      <dgm:spPr/>
      <dgm:t>
        <a:bodyPr/>
        <a:lstStyle/>
        <a:p>
          <a:endParaRPr lang="en-US"/>
        </a:p>
      </dgm:t>
    </dgm:pt>
    <dgm:pt modelId="{7966C95E-3758-4D6C-9E15-83751CCA7C1C}">
      <dgm:prSet/>
      <dgm:spPr/>
      <dgm:t>
        <a:bodyPr/>
        <a:lstStyle/>
        <a:p>
          <a:r>
            <a:rPr lang="en-US" b="0" i="0" dirty="0"/>
            <a:t>Support Coordination</a:t>
          </a:r>
          <a:endParaRPr lang="en-US" dirty="0"/>
        </a:p>
      </dgm:t>
    </dgm:pt>
    <dgm:pt modelId="{1DF01B0F-2118-4457-A3D8-D691BC7783FC}" type="parTrans" cxnId="{060E3083-B899-4CEB-BCB0-67E5CA8189ED}">
      <dgm:prSet/>
      <dgm:spPr/>
      <dgm:t>
        <a:bodyPr/>
        <a:lstStyle/>
        <a:p>
          <a:endParaRPr lang="en-US"/>
        </a:p>
      </dgm:t>
    </dgm:pt>
    <dgm:pt modelId="{2CA5C658-6226-4E58-A79E-A295100FCC4F}" type="sibTrans" cxnId="{060E3083-B899-4CEB-BCB0-67E5CA8189ED}">
      <dgm:prSet/>
      <dgm:spPr/>
      <dgm:t>
        <a:bodyPr/>
        <a:lstStyle/>
        <a:p>
          <a:endParaRPr lang="en-US"/>
        </a:p>
      </dgm:t>
    </dgm:pt>
    <dgm:pt modelId="{E8D0F033-00BA-4835-AF4E-B1DB5203844C}">
      <dgm:prSet/>
      <dgm:spPr/>
      <dgm:t>
        <a:bodyPr/>
        <a:lstStyle/>
        <a:p>
          <a:r>
            <a:rPr lang="en-US" b="0" i="0" dirty="0"/>
            <a:t>Occupational, Physical and Speech Therapies</a:t>
          </a:r>
          <a:endParaRPr lang="en-US" dirty="0"/>
        </a:p>
      </dgm:t>
    </dgm:pt>
    <dgm:pt modelId="{BD371234-223E-479D-842A-36D3759A8FBB}" type="parTrans" cxnId="{1C1782D9-218B-4744-B5B5-643F8F55ABA8}">
      <dgm:prSet/>
      <dgm:spPr/>
      <dgm:t>
        <a:bodyPr/>
        <a:lstStyle/>
        <a:p>
          <a:endParaRPr lang="en-US"/>
        </a:p>
      </dgm:t>
    </dgm:pt>
    <dgm:pt modelId="{CB9D8B73-EDA0-4C0D-9328-AB1D7F1585AC}" type="sibTrans" cxnId="{1C1782D9-218B-4744-B5B5-643F8F55ABA8}">
      <dgm:prSet/>
      <dgm:spPr/>
      <dgm:t>
        <a:bodyPr/>
        <a:lstStyle/>
        <a:p>
          <a:endParaRPr lang="en-US"/>
        </a:p>
      </dgm:t>
    </dgm:pt>
    <dgm:pt modelId="{73B2AAFD-2D97-4D9E-9246-BFAE08AA45F3}">
      <dgm:prSet custT="1"/>
      <dgm:spPr/>
      <dgm:t>
        <a:bodyPr/>
        <a:lstStyle/>
        <a:p>
          <a:r>
            <a:rPr lang="en-US" sz="1300" dirty="0"/>
            <a:t>Crisis Assessment Center</a:t>
          </a:r>
        </a:p>
      </dgm:t>
    </dgm:pt>
    <dgm:pt modelId="{DE93D3EC-FB79-4A02-B1DF-EE6678B2ADE4}" type="parTrans" cxnId="{0D12297D-2D4B-45B4-96DD-342C8583474B}">
      <dgm:prSet/>
      <dgm:spPr/>
      <dgm:t>
        <a:bodyPr/>
        <a:lstStyle/>
        <a:p>
          <a:endParaRPr lang="en-US"/>
        </a:p>
      </dgm:t>
    </dgm:pt>
    <dgm:pt modelId="{255475D4-5058-4DC2-B12E-37E3C8D56D5F}" type="sibTrans" cxnId="{0D12297D-2D4B-45B4-96DD-342C8583474B}">
      <dgm:prSet/>
      <dgm:spPr/>
      <dgm:t>
        <a:bodyPr/>
        <a:lstStyle/>
        <a:p>
          <a:endParaRPr lang="en-US"/>
        </a:p>
      </dgm:t>
    </dgm:pt>
    <dgm:pt modelId="{7CDB4E7E-7D1C-484C-98E4-FD2FEE63E484}" type="pres">
      <dgm:prSet presAssocID="{F3F43953-916F-4BB6-8403-165544AF04FA}" presName="Name0" presStyleCnt="0">
        <dgm:presLayoutVars>
          <dgm:dir/>
          <dgm:animLvl val="lvl"/>
          <dgm:resizeHandles val="exact"/>
        </dgm:presLayoutVars>
      </dgm:prSet>
      <dgm:spPr/>
    </dgm:pt>
    <dgm:pt modelId="{7F4A1C89-E9ED-4E3C-8759-CB88E2EA388D}" type="pres">
      <dgm:prSet presAssocID="{0FE060C4-ED9C-4675-865B-3CB52ECBC3B1}" presName="composite" presStyleCnt="0"/>
      <dgm:spPr/>
    </dgm:pt>
    <dgm:pt modelId="{C4AA075A-EB15-4966-9541-A24B4475A5CD}" type="pres">
      <dgm:prSet presAssocID="{0FE060C4-ED9C-4675-865B-3CB52ECBC3B1}" presName="parTx" presStyleLbl="alignNode1" presStyleIdx="0" presStyleCnt="4" custScaleX="99408" custScaleY="113659" custLinFactNeighborX="-12103" custLinFactNeighborY="-11646">
        <dgm:presLayoutVars>
          <dgm:chMax val="0"/>
          <dgm:chPref val="0"/>
          <dgm:bulletEnabled val="1"/>
        </dgm:presLayoutVars>
      </dgm:prSet>
      <dgm:spPr/>
    </dgm:pt>
    <dgm:pt modelId="{FCAB3B98-3F23-47A4-AD7C-2F1FDD8C3BC4}" type="pres">
      <dgm:prSet presAssocID="{0FE060C4-ED9C-4675-865B-3CB52ECBC3B1}" presName="desTx" presStyleLbl="alignAccFollowNode1" presStyleIdx="0" presStyleCnt="4" custScaleX="100042" custScaleY="100619">
        <dgm:presLayoutVars>
          <dgm:bulletEnabled val="1"/>
        </dgm:presLayoutVars>
      </dgm:prSet>
      <dgm:spPr/>
    </dgm:pt>
    <dgm:pt modelId="{C1FA69D1-113A-4D92-A649-083FB8796E7D}" type="pres">
      <dgm:prSet presAssocID="{684A99EB-FBE4-4DC5-9A3D-9961AE6E934F}" presName="space" presStyleCnt="0"/>
      <dgm:spPr/>
    </dgm:pt>
    <dgm:pt modelId="{8406CAFA-6555-44F0-9FF3-06E00CD0832D}" type="pres">
      <dgm:prSet presAssocID="{A77FE2CB-C0FB-4D92-A5B0-F29BC7956217}" presName="composite" presStyleCnt="0"/>
      <dgm:spPr/>
    </dgm:pt>
    <dgm:pt modelId="{AA3622E9-DBED-44C5-9372-F44716E3E3FC}" type="pres">
      <dgm:prSet presAssocID="{A77FE2CB-C0FB-4D92-A5B0-F29BC7956217}" presName="parTx" presStyleLbl="alignNode1" presStyleIdx="1" presStyleCnt="4">
        <dgm:presLayoutVars>
          <dgm:chMax val="0"/>
          <dgm:chPref val="0"/>
          <dgm:bulletEnabled val="1"/>
        </dgm:presLayoutVars>
      </dgm:prSet>
      <dgm:spPr/>
    </dgm:pt>
    <dgm:pt modelId="{4CEAC9DB-7F13-4E6F-AC7F-67D1982CBAEE}" type="pres">
      <dgm:prSet presAssocID="{A77FE2CB-C0FB-4D92-A5B0-F29BC7956217}" presName="desTx" presStyleLbl="alignAccFollowNode1" presStyleIdx="1" presStyleCnt="4">
        <dgm:presLayoutVars>
          <dgm:bulletEnabled val="1"/>
        </dgm:presLayoutVars>
      </dgm:prSet>
      <dgm:spPr/>
    </dgm:pt>
    <dgm:pt modelId="{1207807E-89E6-4852-B903-28FFE3E5835C}" type="pres">
      <dgm:prSet presAssocID="{67D68D9C-FE32-49B1-BFCF-79C616AEE7EC}" presName="space" presStyleCnt="0"/>
      <dgm:spPr/>
    </dgm:pt>
    <dgm:pt modelId="{9F37AE79-7681-42DB-B9C4-EEF5F3DAABDD}" type="pres">
      <dgm:prSet presAssocID="{43ADE1A6-3B45-4608-B096-3749113C1064}" presName="composite" presStyleCnt="0"/>
      <dgm:spPr/>
    </dgm:pt>
    <dgm:pt modelId="{1F81D020-D9DF-4106-8A63-90F2AE6C8894}" type="pres">
      <dgm:prSet presAssocID="{43ADE1A6-3B45-4608-B096-3749113C1064}" presName="parTx" presStyleLbl="alignNode1" presStyleIdx="2" presStyleCnt="4">
        <dgm:presLayoutVars>
          <dgm:chMax val="0"/>
          <dgm:chPref val="0"/>
          <dgm:bulletEnabled val="1"/>
        </dgm:presLayoutVars>
      </dgm:prSet>
      <dgm:spPr/>
    </dgm:pt>
    <dgm:pt modelId="{A63C6175-45AB-4CBC-B6C8-4793D3B082E8}" type="pres">
      <dgm:prSet presAssocID="{43ADE1A6-3B45-4608-B096-3749113C1064}" presName="desTx" presStyleLbl="alignAccFollowNode1" presStyleIdx="2" presStyleCnt="4">
        <dgm:presLayoutVars>
          <dgm:bulletEnabled val="1"/>
        </dgm:presLayoutVars>
      </dgm:prSet>
      <dgm:spPr/>
    </dgm:pt>
    <dgm:pt modelId="{FA380C04-0BF0-4723-A88B-371B6493FA60}" type="pres">
      <dgm:prSet presAssocID="{12F64584-4C4A-4301-BD96-CE6780C98972}" presName="space" presStyleCnt="0"/>
      <dgm:spPr/>
    </dgm:pt>
    <dgm:pt modelId="{181EC2E3-AD2A-4BBF-817F-274802B41FB3}" type="pres">
      <dgm:prSet presAssocID="{57AF2EDD-004D-46AC-9A96-4B8BB2D249DE}" presName="composite" presStyleCnt="0"/>
      <dgm:spPr/>
    </dgm:pt>
    <dgm:pt modelId="{13EFBFE7-BE60-46AA-BAA6-838DD9E75ABB}" type="pres">
      <dgm:prSet presAssocID="{57AF2EDD-004D-46AC-9A96-4B8BB2D249DE}" presName="parTx" presStyleLbl="alignNode1" presStyleIdx="3" presStyleCnt="4">
        <dgm:presLayoutVars>
          <dgm:chMax val="0"/>
          <dgm:chPref val="0"/>
          <dgm:bulletEnabled val="1"/>
        </dgm:presLayoutVars>
      </dgm:prSet>
      <dgm:spPr/>
    </dgm:pt>
    <dgm:pt modelId="{888777B6-F031-4E23-800A-8DC1C19535AE}" type="pres">
      <dgm:prSet presAssocID="{57AF2EDD-004D-46AC-9A96-4B8BB2D249DE}" presName="desTx" presStyleLbl="alignAccFollowNode1" presStyleIdx="3" presStyleCnt="4">
        <dgm:presLayoutVars>
          <dgm:bulletEnabled val="1"/>
        </dgm:presLayoutVars>
      </dgm:prSet>
      <dgm:spPr/>
    </dgm:pt>
  </dgm:ptLst>
  <dgm:cxnLst>
    <dgm:cxn modelId="{5311ED04-7D60-4EC1-BBCE-F6F13B3047C1}" srcId="{0FE060C4-ED9C-4675-865B-3CB52ECBC3B1}" destId="{49B338D0-9AE6-43C2-B486-D2CC11BEA832}" srcOrd="0" destOrd="0" parTransId="{8D428326-DD91-4728-B6DC-65D11DE0FD5C}" sibTransId="{FF6FF57B-6B2B-4DC5-A950-41EAB7537ECC}"/>
    <dgm:cxn modelId="{41EDF913-957D-40EF-BCDF-CD57F54322D8}" srcId="{43ADE1A6-3B45-4608-B096-3749113C1064}" destId="{4EBF5C6D-9E27-469E-8C49-F62E9B1FBF98}" srcOrd="3" destOrd="0" parTransId="{BFE531C5-7190-4197-B836-37493B71BEE6}" sibTransId="{631A524F-0057-4423-848A-50E68B4D0127}"/>
    <dgm:cxn modelId="{98A0ED1A-B5DD-4B60-9F8D-75DF85A1A817}" srcId="{A77FE2CB-C0FB-4D92-A5B0-F29BC7956217}" destId="{5857C3C3-3634-4A99-BCCB-FD8895898FDD}" srcOrd="1" destOrd="0" parTransId="{FA009F79-2AA1-4747-B592-338BB7EE59FB}" sibTransId="{744053F1-2CE6-4D15-80E4-381ACE73E7AF}"/>
    <dgm:cxn modelId="{BC422528-83CA-401A-B4F3-5FAC31BB9161}" srcId="{F3F43953-916F-4BB6-8403-165544AF04FA}" destId="{57AF2EDD-004D-46AC-9A96-4B8BB2D249DE}" srcOrd="3" destOrd="0" parTransId="{94AAB284-FF30-4589-B2FA-8EA757089263}" sibTransId="{E3F864B2-D8D8-400E-A996-CEF4DC995A3E}"/>
    <dgm:cxn modelId="{5BF3B32C-78CF-494D-A15E-8D9E68879C13}" srcId="{F3F43953-916F-4BB6-8403-165544AF04FA}" destId="{0FE060C4-ED9C-4675-865B-3CB52ECBC3B1}" srcOrd="0" destOrd="0" parTransId="{DEED4F12-BCF5-4C7E-88F8-16412329190B}" sibTransId="{684A99EB-FBE4-4DC5-9A3D-9961AE6E934F}"/>
    <dgm:cxn modelId="{7AA5FD31-FB1C-4A8F-B32B-FD6880B1F4D0}" srcId="{A77FE2CB-C0FB-4D92-A5B0-F29BC7956217}" destId="{CA280174-09E6-4A8E-89AB-E2D53805A3A3}" srcOrd="0" destOrd="0" parTransId="{D5D3C002-E8D1-44A8-A9C5-15C22CA1CBF7}" sibTransId="{63D2EF22-3010-4C08-8869-57AD1EA5B19F}"/>
    <dgm:cxn modelId="{DD506833-D876-4BA1-9DEB-2BF44D1E9E01}" type="presOf" srcId="{D2BFFC29-596B-41A3-879C-4E3E1FB625D3}" destId="{4CEAC9DB-7F13-4E6F-AC7F-67D1982CBAEE}" srcOrd="0" destOrd="3" presId="urn:microsoft.com/office/officeart/2005/8/layout/hList1"/>
    <dgm:cxn modelId="{D351C960-A55C-416D-A0D3-42595EE1D0D6}" type="presOf" srcId="{A77FE2CB-C0FB-4D92-A5B0-F29BC7956217}" destId="{AA3622E9-DBED-44C5-9372-F44716E3E3FC}" srcOrd="0" destOrd="0" presId="urn:microsoft.com/office/officeart/2005/8/layout/hList1"/>
    <dgm:cxn modelId="{0DE0A562-831A-4DB8-9436-E8A26E40FA40}" type="presOf" srcId="{57AF2EDD-004D-46AC-9A96-4B8BB2D249DE}" destId="{13EFBFE7-BE60-46AA-BAA6-838DD9E75ABB}" srcOrd="0" destOrd="0" presId="urn:microsoft.com/office/officeart/2005/8/layout/hList1"/>
    <dgm:cxn modelId="{56E1C162-6E71-40C8-AED0-A3D81EBEBFD2}" type="presOf" srcId="{BD475C0F-87C1-4DA7-9131-9905D07A19B2}" destId="{A63C6175-45AB-4CBC-B6C8-4793D3B082E8}" srcOrd="0" destOrd="1" presId="urn:microsoft.com/office/officeart/2005/8/layout/hList1"/>
    <dgm:cxn modelId="{3235C443-D97C-427F-85A6-B7457D4E91F8}" type="presOf" srcId="{0FE060C4-ED9C-4675-865B-3CB52ECBC3B1}" destId="{C4AA075A-EB15-4966-9541-A24B4475A5CD}" srcOrd="0" destOrd="0" presId="urn:microsoft.com/office/officeart/2005/8/layout/hList1"/>
    <dgm:cxn modelId="{1A302B69-D02C-456B-A086-A8C83D41F174}" type="presOf" srcId="{49B338D0-9AE6-43C2-B486-D2CC11BEA832}" destId="{FCAB3B98-3F23-47A4-AD7C-2F1FDD8C3BC4}" srcOrd="0" destOrd="0" presId="urn:microsoft.com/office/officeart/2005/8/layout/hList1"/>
    <dgm:cxn modelId="{FA72BA6B-62EA-4444-AD73-3B0E4107B60C}" type="presOf" srcId="{E8D0F033-00BA-4835-AF4E-B1DB5203844C}" destId="{888777B6-F031-4E23-800A-8DC1C19535AE}" srcOrd="0" destOrd="1" presId="urn:microsoft.com/office/officeart/2005/8/layout/hList1"/>
    <dgm:cxn modelId="{8E7C914D-13F9-4901-AB62-45D5F34A3718}" srcId="{A77FE2CB-C0FB-4D92-A5B0-F29BC7956217}" destId="{D2BFFC29-596B-41A3-879C-4E3E1FB625D3}" srcOrd="3" destOrd="0" parTransId="{4206BCD4-DAE3-4300-916A-9FA03473CC9B}" sibTransId="{2813D5C2-E533-47CA-B3DF-E3FD59614967}"/>
    <dgm:cxn modelId="{741B9E53-2A34-4E66-96F9-5853C6971567}" type="presOf" srcId="{6FCB4D64-477C-4599-88D3-5F3217D8CB01}" destId="{A63C6175-45AB-4CBC-B6C8-4793D3B082E8}" srcOrd="0" destOrd="0" presId="urn:microsoft.com/office/officeart/2005/8/layout/hList1"/>
    <dgm:cxn modelId="{8341A773-41A8-4738-9217-CBE743219F3D}" type="presOf" srcId="{CA280174-09E6-4A8E-89AB-E2D53805A3A3}" destId="{4CEAC9DB-7F13-4E6F-AC7F-67D1982CBAEE}" srcOrd="0" destOrd="0" presId="urn:microsoft.com/office/officeart/2005/8/layout/hList1"/>
    <dgm:cxn modelId="{2799DD73-B724-45AB-A623-CEF4EEB502B0}" srcId="{0FE060C4-ED9C-4675-865B-3CB52ECBC3B1}" destId="{DDF45919-6631-4492-AC25-E0AA132B94F0}" srcOrd="1" destOrd="0" parTransId="{7BCEA76B-3DB1-482E-9F94-21BEE8C90832}" sibTransId="{01AF3D35-3517-46B9-B5E5-4C677014A094}"/>
    <dgm:cxn modelId="{8A136A58-DF4B-464C-809A-50DC18FF3EC4}" type="presOf" srcId="{F3F43953-916F-4BB6-8403-165544AF04FA}" destId="{7CDB4E7E-7D1C-484C-98E4-FD2FEE63E484}" srcOrd="0" destOrd="0" presId="urn:microsoft.com/office/officeart/2005/8/layout/hList1"/>
    <dgm:cxn modelId="{B907157C-3C3C-4AA2-9CE1-911A0A9A2E8E}" srcId="{F3F43953-916F-4BB6-8403-165544AF04FA}" destId="{A77FE2CB-C0FB-4D92-A5B0-F29BC7956217}" srcOrd="1" destOrd="0" parTransId="{4767B6DF-8EF1-4EC1-9DF2-F77198EA610D}" sibTransId="{67D68D9C-FE32-49B1-BFCF-79C616AEE7EC}"/>
    <dgm:cxn modelId="{0D12297D-2D4B-45B4-96DD-342C8583474B}" srcId="{0FE060C4-ED9C-4675-865B-3CB52ECBC3B1}" destId="{73B2AAFD-2D97-4D9E-9246-BFAE08AA45F3}" srcOrd="2" destOrd="0" parTransId="{DE93D3EC-FB79-4A02-B1DF-EE6678B2ADE4}" sibTransId="{255475D4-5058-4DC2-B12E-37E3C8D56D5F}"/>
    <dgm:cxn modelId="{CB81B980-29EC-40C3-ADDB-C1E968D3ABD7}" type="presOf" srcId="{1B23B791-E2B8-4546-BBF1-6DCD1070A166}" destId="{A63C6175-45AB-4CBC-B6C8-4793D3B082E8}" srcOrd="0" destOrd="5" presId="urn:microsoft.com/office/officeart/2005/8/layout/hList1"/>
    <dgm:cxn modelId="{060E3083-B899-4CEB-BCB0-67E5CA8189ED}" srcId="{57AF2EDD-004D-46AC-9A96-4B8BB2D249DE}" destId="{7966C95E-3758-4D6C-9E15-83751CCA7C1C}" srcOrd="0" destOrd="0" parTransId="{1DF01B0F-2118-4457-A3D8-D691BC7783FC}" sibTransId="{2CA5C658-6226-4E58-A79E-A295100FCC4F}"/>
    <dgm:cxn modelId="{55477287-F5F9-4238-97D4-ECAFCA437C15}" srcId="{F3F43953-916F-4BB6-8403-165544AF04FA}" destId="{43ADE1A6-3B45-4608-B096-3749113C1064}" srcOrd="2" destOrd="0" parTransId="{E0BD5962-3D72-4737-91D1-20B33815F329}" sibTransId="{12F64584-4C4A-4301-BD96-CE6780C98972}"/>
    <dgm:cxn modelId="{A3228C96-8769-41FD-9DF3-2DE3A8B066BE}" type="presOf" srcId="{FAA81B32-78F4-4309-B26E-A7FFA25116FB}" destId="{4CEAC9DB-7F13-4E6F-AC7F-67D1982CBAEE}" srcOrd="0" destOrd="2" presId="urn:microsoft.com/office/officeart/2005/8/layout/hList1"/>
    <dgm:cxn modelId="{C598D898-B249-4E60-B20E-B9667B19EE99}" srcId="{0FE060C4-ED9C-4675-865B-3CB52ECBC3B1}" destId="{E0347FA1-B5E2-4A7F-869B-B862750A50E2}" srcOrd="3" destOrd="0" parTransId="{0902720E-5991-493A-9F9C-D657487F74D1}" sibTransId="{80A4FF29-0B50-40B2-A180-923D5ACBA6EE}"/>
    <dgm:cxn modelId="{5B908DA0-A837-4CB4-9DBB-1BD13E2D01D4}" srcId="{43ADE1A6-3B45-4608-B096-3749113C1064}" destId="{BD475C0F-87C1-4DA7-9131-9905D07A19B2}" srcOrd="1" destOrd="0" parTransId="{FD322A4C-C182-4B52-A119-7B24BD5B26C2}" sibTransId="{66CDEF34-EC02-4C91-B4AF-45FB36F9CECB}"/>
    <dgm:cxn modelId="{E5A715A4-B50A-4CAB-84B6-A00540C9B1D3}" srcId="{A77FE2CB-C0FB-4D92-A5B0-F29BC7956217}" destId="{585235E6-7552-4AB0-BC2B-EC108FAFCA39}" srcOrd="4" destOrd="0" parTransId="{F4987FFD-1D27-4473-AE94-8295B6260B70}" sibTransId="{37B9323A-68FA-495F-96E8-0EAF8311F8F6}"/>
    <dgm:cxn modelId="{469918A6-0DFA-4838-AA27-5D00F9E19DE6}" srcId="{43ADE1A6-3B45-4608-B096-3749113C1064}" destId="{431A4EC9-A4D9-4A11-AF89-ABCDCA86FA0A}" srcOrd="2" destOrd="0" parTransId="{01A2E03D-74B9-4743-8908-4BFB06421743}" sibTransId="{336D8331-E2F6-4998-8DA6-EA784CFDB75C}"/>
    <dgm:cxn modelId="{2D10C5A9-F10A-4A44-9830-49BC3FE82200}" type="presOf" srcId="{431A4EC9-A4D9-4A11-AF89-ABCDCA86FA0A}" destId="{A63C6175-45AB-4CBC-B6C8-4793D3B082E8}" srcOrd="0" destOrd="2" presId="urn:microsoft.com/office/officeart/2005/8/layout/hList1"/>
    <dgm:cxn modelId="{AE6C7EAE-A768-4E07-B27E-D7CA3A9943F3}" srcId="{43ADE1A6-3B45-4608-B096-3749113C1064}" destId="{1B23B791-E2B8-4546-BBF1-6DCD1070A166}" srcOrd="5" destOrd="0" parTransId="{100A4D75-D0F5-4A35-AAC0-46D4D97AD51E}" sibTransId="{A747612C-C8F7-45F3-BC1D-C7463EAFF664}"/>
    <dgm:cxn modelId="{14ED1BBA-BFDD-4C4C-A61C-2330E69EC91D}" type="presOf" srcId="{E0347FA1-B5E2-4A7F-869B-B862750A50E2}" destId="{FCAB3B98-3F23-47A4-AD7C-2F1FDD8C3BC4}" srcOrd="0" destOrd="3" presId="urn:microsoft.com/office/officeart/2005/8/layout/hList1"/>
    <dgm:cxn modelId="{C7ADBCC5-11B0-4EE1-8A52-9913003E109E}" type="presOf" srcId="{585235E6-7552-4AB0-BC2B-EC108FAFCA39}" destId="{4CEAC9DB-7F13-4E6F-AC7F-67D1982CBAEE}" srcOrd="0" destOrd="4" presId="urn:microsoft.com/office/officeart/2005/8/layout/hList1"/>
    <dgm:cxn modelId="{0673EBD0-7FC4-4366-A837-28351F323C5F}" type="presOf" srcId="{DDF45919-6631-4492-AC25-E0AA132B94F0}" destId="{FCAB3B98-3F23-47A4-AD7C-2F1FDD8C3BC4}" srcOrd="0" destOrd="1" presId="urn:microsoft.com/office/officeart/2005/8/layout/hList1"/>
    <dgm:cxn modelId="{1C1782D9-218B-4744-B5B5-643F8F55ABA8}" srcId="{57AF2EDD-004D-46AC-9A96-4B8BB2D249DE}" destId="{E8D0F033-00BA-4835-AF4E-B1DB5203844C}" srcOrd="1" destOrd="0" parTransId="{BD371234-223E-479D-842A-36D3759A8FBB}" sibTransId="{CB9D8B73-EDA0-4C0D-9328-AB1D7F1585AC}"/>
    <dgm:cxn modelId="{D9420FDB-0676-4A2E-858D-737EF297B2A3}" type="presOf" srcId="{4EBF5C6D-9E27-469E-8C49-F62E9B1FBF98}" destId="{A63C6175-45AB-4CBC-B6C8-4793D3B082E8}" srcOrd="0" destOrd="3" presId="urn:microsoft.com/office/officeart/2005/8/layout/hList1"/>
    <dgm:cxn modelId="{55F9A3E1-F5B1-4BF1-A72B-C5D037D7FC49}" srcId="{A77FE2CB-C0FB-4D92-A5B0-F29BC7956217}" destId="{FAA81B32-78F4-4309-B26E-A7FFA25116FB}" srcOrd="2" destOrd="0" parTransId="{945F1C0C-055C-4415-BB29-F88CD3C876C3}" sibTransId="{95993547-F8D1-4DC3-A2EC-93280EE98B39}"/>
    <dgm:cxn modelId="{A3F2C8E2-C89B-4D79-8D73-E76D724A5B4B}" type="presOf" srcId="{7966C95E-3758-4D6C-9E15-83751CCA7C1C}" destId="{888777B6-F031-4E23-800A-8DC1C19535AE}" srcOrd="0" destOrd="0" presId="urn:microsoft.com/office/officeart/2005/8/layout/hList1"/>
    <dgm:cxn modelId="{D25519E4-BC8F-4CE0-A57F-8305E19A9FB7}" type="presOf" srcId="{43ADE1A6-3B45-4608-B096-3749113C1064}" destId="{1F81D020-D9DF-4106-8A63-90F2AE6C8894}" srcOrd="0" destOrd="0" presId="urn:microsoft.com/office/officeart/2005/8/layout/hList1"/>
    <dgm:cxn modelId="{8C7C4EE7-9538-41C5-A7EA-81EF5B23E674}" srcId="{43ADE1A6-3B45-4608-B096-3749113C1064}" destId="{6FCB4D64-477C-4599-88D3-5F3217D8CB01}" srcOrd="0" destOrd="0" parTransId="{A4143DB8-49CE-49F9-85B0-9F32FEDD3CA9}" sibTransId="{460A60AE-4D86-4858-A066-0BF6D7AEA2AA}"/>
    <dgm:cxn modelId="{342944ED-5158-40A5-A007-C469D6455666}" srcId="{43ADE1A6-3B45-4608-B096-3749113C1064}" destId="{4647BF90-A1B0-43F4-A923-FC441AB9C69A}" srcOrd="4" destOrd="0" parTransId="{FCA86909-78D9-4241-AD76-CB07A7B41E76}" sibTransId="{02F8F7EA-81D7-41DF-A400-C51BF42E4AEB}"/>
    <dgm:cxn modelId="{05A43EF6-3188-476C-BD87-81AF70CCEEED}" type="presOf" srcId="{4647BF90-A1B0-43F4-A923-FC441AB9C69A}" destId="{A63C6175-45AB-4CBC-B6C8-4793D3B082E8}" srcOrd="0" destOrd="4" presId="urn:microsoft.com/office/officeart/2005/8/layout/hList1"/>
    <dgm:cxn modelId="{8CC654F6-F010-46B5-8BA3-FB5B6DC1E91B}" type="presOf" srcId="{73B2AAFD-2D97-4D9E-9246-BFAE08AA45F3}" destId="{FCAB3B98-3F23-47A4-AD7C-2F1FDD8C3BC4}" srcOrd="0" destOrd="2" presId="urn:microsoft.com/office/officeart/2005/8/layout/hList1"/>
    <dgm:cxn modelId="{1F6452F8-ECC0-4AD8-A049-7F5FC686CE07}" type="presOf" srcId="{5857C3C3-3634-4A99-BCCB-FD8895898FDD}" destId="{4CEAC9DB-7F13-4E6F-AC7F-67D1982CBAEE}" srcOrd="0" destOrd="1" presId="urn:microsoft.com/office/officeart/2005/8/layout/hList1"/>
    <dgm:cxn modelId="{183B19CD-13D4-4BA3-8894-E9B7BA37A9A2}" type="presParOf" srcId="{7CDB4E7E-7D1C-484C-98E4-FD2FEE63E484}" destId="{7F4A1C89-E9ED-4E3C-8759-CB88E2EA388D}" srcOrd="0" destOrd="0" presId="urn:microsoft.com/office/officeart/2005/8/layout/hList1"/>
    <dgm:cxn modelId="{C6D80CD4-122E-40CB-87F8-C948F7B7EF28}" type="presParOf" srcId="{7F4A1C89-E9ED-4E3C-8759-CB88E2EA388D}" destId="{C4AA075A-EB15-4966-9541-A24B4475A5CD}" srcOrd="0" destOrd="0" presId="urn:microsoft.com/office/officeart/2005/8/layout/hList1"/>
    <dgm:cxn modelId="{4E1EAB20-08A2-4FAA-9F8F-87ED292EB445}" type="presParOf" srcId="{7F4A1C89-E9ED-4E3C-8759-CB88E2EA388D}" destId="{FCAB3B98-3F23-47A4-AD7C-2F1FDD8C3BC4}" srcOrd="1" destOrd="0" presId="urn:microsoft.com/office/officeart/2005/8/layout/hList1"/>
    <dgm:cxn modelId="{EC85C4A2-039D-4D40-868B-1554AA448765}" type="presParOf" srcId="{7CDB4E7E-7D1C-484C-98E4-FD2FEE63E484}" destId="{C1FA69D1-113A-4D92-A649-083FB8796E7D}" srcOrd="1" destOrd="0" presId="urn:microsoft.com/office/officeart/2005/8/layout/hList1"/>
    <dgm:cxn modelId="{7926EC69-617A-4692-BF2A-FF5AC4F173FA}" type="presParOf" srcId="{7CDB4E7E-7D1C-484C-98E4-FD2FEE63E484}" destId="{8406CAFA-6555-44F0-9FF3-06E00CD0832D}" srcOrd="2" destOrd="0" presId="urn:microsoft.com/office/officeart/2005/8/layout/hList1"/>
    <dgm:cxn modelId="{F862DDBE-9E89-4CEE-B8CD-9DFF67009B58}" type="presParOf" srcId="{8406CAFA-6555-44F0-9FF3-06E00CD0832D}" destId="{AA3622E9-DBED-44C5-9372-F44716E3E3FC}" srcOrd="0" destOrd="0" presId="urn:microsoft.com/office/officeart/2005/8/layout/hList1"/>
    <dgm:cxn modelId="{544F9DB1-7DA6-41A2-B77E-A06DF6BAB5B7}" type="presParOf" srcId="{8406CAFA-6555-44F0-9FF3-06E00CD0832D}" destId="{4CEAC9DB-7F13-4E6F-AC7F-67D1982CBAEE}" srcOrd="1" destOrd="0" presId="urn:microsoft.com/office/officeart/2005/8/layout/hList1"/>
    <dgm:cxn modelId="{6EF29C25-8517-4308-83B6-E926AA89D0BB}" type="presParOf" srcId="{7CDB4E7E-7D1C-484C-98E4-FD2FEE63E484}" destId="{1207807E-89E6-4852-B903-28FFE3E5835C}" srcOrd="3" destOrd="0" presId="urn:microsoft.com/office/officeart/2005/8/layout/hList1"/>
    <dgm:cxn modelId="{809E096A-EA47-418E-84BB-BB2575792A78}" type="presParOf" srcId="{7CDB4E7E-7D1C-484C-98E4-FD2FEE63E484}" destId="{9F37AE79-7681-42DB-B9C4-EEF5F3DAABDD}" srcOrd="4" destOrd="0" presId="urn:microsoft.com/office/officeart/2005/8/layout/hList1"/>
    <dgm:cxn modelId="{71D80DA8-AE5D-4A87-96C0-587A264353DD}" type="presParOf" srcId="{9F37AE79-7681-42DB-B9C4-EEF5F3DAABDD}" destId="{1F81D020-D9DF-4106-8A63-90F2AE6C8894}" srcOrd="0" destOrd="0" presId="urn:microsoft.com/office/officeart/2005/8/layout/hList1"/>
    <dgm:cxn modelId="{35D79812-1AAC-4BDD-83B0-200769667C0C}" type="presParOf" srcId="{9F37AE79-7681-42DB-B9C4-EEF5F3DAABDD}" destId="{A63C6175-45AB-4CBC-B6C8-4793D3B082E8}" srcOrd="1" destOrd="0" presId="urn:microsoft.com/office/officeart/2005/8/layout/hList1"/>
    <dgm:cxn modelId="{CE96D59E-4F7A-496B-A96A-2BD78FC7D2CB}" type="presParOf" srcId="{7CDB4E7E-7D1C-484C-98E4-FD2FEE63E484}" destId="{FA380C04-0BF0-4723-A88B-371B6493FA60}" srcOrd="5" destOrd="0" presId="urn:microsoft.com/office/officeart/2005/8/layout/hList1"/>
    <dgm:cxn modelId="{24C8731D-9114-4B67-8AFD-2E31C3820FED}" type="presParOf" srcId="{7CDB4E7E-7D1C-484C-98E4-FD2FEE63E484}" destId="{181EC2E3-AD2A-4BBF-817F-274802B41FB3}" srcOrd="6" destOrd="0" presId="urn:microsoft.com/office/officeart/2005/8/layout/hList1"/>
    <dgm:cxn modelId="{60358BE5-46CB-4FD8-A521-932F36335E94}" type="presParOf" srcId="{181EC2E3-AD2A-4BBF-817F-274802B41FB3}" destId="{13EFBFE7-BE60-46AA-BAA6-838DD9E75ABB}" srcOrd="0" destOrd="0" presId="urn:microsoft.com/office/officeart/2005/8/layout/hList1"/>
    <dgm:cxn modelId="{59C2EA6D-2C2E-4F0D-98B2-23BA27D47986}" type="presParOf" srcId="{181EC2E3-AD2A-4BBF-817F-274802B41FB3}" destId="{888777B6-F031-4E23-800A-8DC1C19535AE}"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B35045-4B4F-438F-8163-159B1543559E}">
      <dsp:nvSpPr>
        <dsp:cNvPr id="0" name=""/>
        <dsp:cNvSpPr/>
      </dsp:nvSpPr>
      <dsp:spPr>
        <a:xfrm>
          <a:off x="0" y="0"/>
          <a:ext cx="3455700" cy="629081"/>
        </a:xfrm>
        <a:prstGeom prst="rect">
          <a:avLst/>
        </a:prstGeom>
        <a:gradFill rotWithShape="0">
          <a:gsLst>
            <a:gs pos="0">
              <a:schemeClr val="accent3">
                <a:hueOff val="0"/>
                <a:satOff val="0"/>
                <a:lumOff val="0"/>
                <a:alphaOff val="0"/>
                <a:tint val="98000"/>
                <a:lumMod val="114000"/>
              </a:schemeClr>
            </a:gs>
            <a:gs pos="100000">
              <a:schemeClr val="accent3">
                <a:hueOff val="0"/>
                <a:satOff val="0"/>
                <a:lumOff val="0"/>
                <a:alphaOff val="0"/>
                <a:shade val="90000"/>
                <a:lumMod val="8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b="1" kern="1200" dirty="0"/>
            <a:t>Adult Behavioral Health Outpatient Services</a:t>
          </a:r>
          <a:endParaRPr lang="en-US" sz="1700" kern="1200" dirty="0"/>
        </a:p>
      </dsp:txBody>
      <dsp:txXfrm>
        <a:off x="0" y="0"/>
        <a:ext cx="3455700" cy="629081"/>
      </dsp:txXfrm>
    </dsp:sp>
    <dsp:sp modelId="{88563F58-0999-40D6-AE1D-1146DDCD9649}">
      <dsp:nvSpPr>
        <dsp:cNvPr id="0" name=""/>
        <dsp:cNvSpPr/>
      </dsp:nvSpPr>
      <dsp:spPr>
        <a:xfrm>
          <a:off x="3544" y="653328"/>
          <a:ext cx="3455700" cy="2887396"/>
        </a:xfrm>
        <a:prstGeom prst="rect">
          <a:avLst/>
        </a:prstGeom>
        <a:solidFill>
          <a:schemeClr val="accent3">
            <a:alpha val="90000"/>
            <a:tint val="40000"/>
            <a:hueOff val="0"/>
            <a:satOff val="0"/>
            <a:lumOff val="0"/>
            <a:alphaOff val="0"/>
          </a:schemeClr>
        </a:solidFill>
        <a:ln w="9525" cap="rnd" cmpd="sng" algn="ctr">
          <a:solidFill>
            <a:schemeClr val="accent3">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a:t>Psychotherapy/Counseling-individual, group</a:t>
          </a:r>
        </a:p>
        <a:p>
          <a:pPr marL="171450" lvl="1" indent="-171450" algn="l" defTabSz="755650">
            <a:lnSpc>
              <a:spcPct val="90000"/>
            </a:lnSpc>
            <a:spcBef>
              <a:spcPct val="0"/>
            </a:spcBef>
            <a:spcAft>
              <a:spcPct val="15000"/>
            </a:spcAft>
            <a:buChar char="•"/>
          </a:pPr>
          <a:r>
            <a:rPr lang="en-US" sz="1700" kern="1200" dirty="0"/>
            <a:t>Medication Evaluation &amp; Management</a:t>
          </a:r>
        </a:p>
        <a:p>
          <a:pPr marL="171450" lvl="1" indent="-171450" algn="l" defTabSz="755650">
            <a:lnSpc>
              <a:spcPct val="90000"/>
            </a:lnSpc>
            <a:spcBef>
              <a:spcPct val="0"/>
            </a:spcBef>
            <a:spcAft>
              <a:spcPct val="15000"/>
            </a:spcAft>
            <a:buChar char="•"/>
          </a:pPr>
          <a:r>
            <a:rPr lang="en-US" sz="1700" kern="1200" dirty="0"/>
            <a:t>Nursing</a:t>
          </a:r>
        </a:p>
        <a:p>
          <a:pPr marL="171450" lvl="1" indent="-171450" algn="l" defTabSz="755650">
            <a:lnSpc>
              <a:spcPct val="90000"/>
            </a:lnSpc>
            <a:spcBef>
              <a:spcPct val="0"/>
            </a:spcBef>
            <a:spcAft>
              <a:spcPct val="15000"/>
            </a:spcAft>
            <a:buChar char="•"/>
          </a:pPr>
          <a:r>
            <a:rPr lang="en-US" sz="1700" kern="1200" dirty="0"/>
            <a:t>Peer Support</a:t>
          </a:r>
        </a:p>
        <a:p>
          <a:pPr marL="171450" lvl="1" indent="-171450" algn="l" defTabSz="755650">
            <a:lnSpc>
              <a:spcPct val="90000"/>
            </a:lnSpc>
            <a:spcBef>
              <a:spcPct val="0"/>
            </a:spcBef>
            <a:spcAft>
              <a:spcPct val="15000"/>
            </a:spcAft>
            <a:buChar char="•"/>
          </a:pPr>
          <a:r>
            <a:rPr lang="en-US" sz="1700" kern="1200" dirty="0"/>
            <a:t>Peer Support Warm Line</a:t>
          </a:r>
        </a:p>
      </dsp:txBody>
      <dsp:txXfrm>
        <a:off x="3544" y="653328"/>
        <a:ext cx="3455700" cy="2887396"/>
      </dsp:txXfrm>
    </dsp:sp>
    <dsp:sp modelId="{5EA2C3F8-725B-4AFE-BA4B-CFDD0D0E9F3C}">
      <dsp:nvSpPr>
        <dsp:cNvPr id="0" name=""/>
        <dsp:cNvSpPr/>
      </dsp:nvSpPr>
      <dsp:spPr>
        <a:xfrm>
          <a:off x="3943043" y="24246"/>
          <a:ext cx="3455700" cy="629081"/>
        </a:xfrm>
        <a:prstGeom prst="rect">
          <a:avLst/>
        </a:prstGeom>
        <a:gradFill rotWithShape="0">
          <a:gsLst>
            <a:gs pos="0">
              <a:schemeClr val="accent3">
                <a:hueOff val="0"/>
                <a:satOff val="0"/>
                <a:lumOff val="0"/>
                <a:alphaOff val="0"/>
                <a:tint val="98000"/>
                <a:lumMod val="114000"/>
              </a:schemeClr>
            </a:gs>
            <a:gs pos="100000">
              <a:schemeClr val="accent3">
                <a:hueOff val="0"/>
                <a:satOff val="0"/>
                <a:lumOff val="0"/>
                <a:alphaOff val="0"/>
                <a:shade val="90000"/>
                <a:lumMod val="8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b="1" kern="1200" dirty="0"/>
            <a:t>Adult Substance Use Disorder Services</a:t>
          </a:r>
          <a:endParaRPr lang="en-US" sz="1700" kern="1200" dirty="0"/>
        </a:p>
      </dsp:txBody>
      <dsp:txXfrm>
        <a:off x="3943043" y="24246"/>
        <a:ext cx="3455700" cy="629081"/>
      </dsp:txXfrm>
    </dsp:sp>
    <dsp:sp modelId="{B7978BE2-1E32-4345-B218-E41D4839E2CB}">
      <dsp:nvSpPr>
        <dsp:cNvPr id="0" name=""/>
        <dsp:cNvSpPr/>
      </dsp:nvSpPr>
      <dsp:spPr>
        <a:xfrm>
          <a:off x="3943043" y="653328"/>
          <a:ext cx="3455700" cy="2887396"/>
        </a:xfrm>
        <a:prstGeom prst="rect">
          <a:avLst/>
        </a:prstGeom>
        <a:solidFill>
          <a:schemeClr val="accent3">
            <a:alpha val="90000"/>
            <a:tint val="40000"/>
            <a:hueOff val="0"/>
            <a:satOff val="0"/>
            <a:lumOff val="0"/>
            <a:alphaOff val="0"/>
          </a:schemeClr>
        </a:solidFill>
        <a:ln w="9525" cap="rnd" cmpd="sng" algn="ctr">
          <a:solidFill>
            <a:schemeClr val="accent3">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a:t>Psychotherapy/Counseling-individual, group</a:t>
          </a:r>
        </a:p>
        <a:p>
          <a:pPr marL="171450" lvl="1" indent="-171450" algn="l" defTabSz="755650">
            <a:lnSpc>
              <a:spcPct val="90000"/>
            </a:lnSpc>
            <a:spcBef>
              <a:spcPct val="0"/>
            </a:spcBef>
            <a:spcAft>
              <a:spcPct val="15000"/>
            </a:spcAft>
            <a:buChar char="•"/>
          </a:pPr>
          <a:r>
            <a:rPr lang="en-US" sz="1700" kern="1200" dirty="0"/>
            <a:t>Medication Evaluation &amp; Management</a:t>
          </a:r>
        </a:p>
        <a:p>
          <a:pPr marL="171450" lvl="1" indent="-171450" algn="l" defTabSz="755650">
            <a:lnSpc>
              <a:spcPct val="90000"/>
            </a:lnSpc>
            <a:spcBef>
              <a:spcPct val="0"/>
            </a:spcBef>
            <a:spcAft>
              <a:spcPct val="15000"/>
            </a:spcAft>
            <a:buChar char="•"/>
          </a:pPr>
          <a:r>
            <a:rPr lang="en-US" sz="1700" kern="1200" dirty="0"/>
            <a:t>Nursing</a:t>
          </a:r>
        </a:p>
        <a:p>
          <a:pPr marL="171450" lvl="1" indent="-171450" algn="l" defTabSz="755650">
            <a:lnSpc>
              <a:spcPct val="90000"/>
            </a:lnSpc>
            <a:spcBef>
              <a:spcPct val="0"/>
            </a:spcBef>
            <a:spcAft>
              <a:spcPct val="15000"/>
            </a:spcAft>
            <a:buChar char="•"/>
          </a:pPr>
          <a:r>
            <a:rPr lang="en-US" sz="1700" kern="1200" dirty="0"/>
            <a:t>Peer Support</a:t>
          </a:r>
        </a:p>
        <a:p>
          <a:pPr marL="171450" lvl="1" indent="-171450" algn="l" defTabSz="755650">
            <a:lnSpc>
              <a:spcPct val="90000"/>
            </a:lnSpc>
            <a:spcBef>
              <a:spcPct val="0"/>
            </a:spcBef>
            <a:spcAft>
              <a:spcPct val="15000"/>
            </a:spcAft>
            <a:buChar char="•"/>
          </a:pPr>
          <a:r>
            <a:rPr lang="en-US" sz="1700" kern="1200" dirty="0"/>
            <a:t>Peer Support Warm Line</a:t>
          </a:r>
        </a:p>
        <a:p>
          <a:pPr marL="171450" lvl="1" indent="-171450" algn="l" defTabSz="755650">
            <a:lnSpc>
              <a:spcPct val="90000"/>
            </a:lnSpc>
            <a:spcBef>
              <a:spcPct val="0"/>
            </a:spcBef>
            <a:spcAft>
              <a:spcPct val="15000"/>
            </a:spcAft>
            <a:buChar char="•"/>
          </a:pPr>
          <a:r>
            <a:rPr lang="en-US" sz="1700" kern="1200" dirty="0"/>
            <a:t>Office-Based Opioid Treatment (OBOT)</a:t>
          </a:r>
        </a:p>
        <a:p>
          <a:pPr marL="171450" lvl="1" indent="-171450" algn="l" defTabSz="755650">
            <a:lnSpc>
              <a:spcPct val="90000"/>
            </a:lnSpc>
            <a:spcBef>
              <a:spcPct val="0"/>
            </a:spcBef>
            <a:spcAft>
              <a:spcPct val="15000"/>
            </a:spcAft>
            <a:buChar char="•"/>
          </a:pPr>
          <a:r>
            <a:rPr lang="en-US" sz="1700" kern="1200" dirty="0"/>
            <a:t>Drug Court Treatment</a:t>
          </a:r>
        </a:p>
      </dsp:txBody>
      <dsp:txXfrm>
        <a:off x="3943043" y="653328"/>
        <a:ext cx="3455700" cy="2887396"/>
      </dsp:txXfrm>
    </dsp:sp>
    <dsp:sp modelId="{5F23608D-415D-4604-A432-6BACA4FF19C4}">
      <dsp:nvSpPr>
        <dsp:cNvPr id="0" name=""/>
        <dsp:cNvSpPr/>
      </dsp:nvSpPr>
      <dsp:spPr>
        <a:xfrm>
          <a:off x="7882541" y="24246"/>
          <a:ext cx="3455700" cy="629081"/>
        </a:xfrm>
        <a:prstGeom prst="rect">
          <a:avLst/>
        </a:prstGeom>
        <a:gradFill rotWithShape="0">
          <a:gsLst>
            <a:gs pos="0">
              <a:schemeClr val="accent3">
                <a:hueOff val="0"/>
                <a:satOff val="0"/>
                <a:lumOff val="0"/>
                <a:alphaOff val="0"/>
                <a:tint val="98000"/>
                <a:lumMod val="114000"/>
              </a:schemeClr>
            </a:gs>
            <a:gs pos="100000">
              <a:schemeClr val="accent3">
                <a:hueOff val="0"/>
                <a:satOff val="0"/>
                <a:lumOff val="0"/>
                <a:alphaOff val="0"/>
                <a:shade val="90000"/>
                <a:lumMod val="8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b="1" kern="1200" dirty="0"/>
            <a:t>Adult Community Based Services</a:t>
          </a:r>
          <a:endParaRPr lang="en-US" sz="1700" kern="1200" dirty="0"/>
        </a:p>
      </dsp:txBody>
      <dsp:txXfrm>
        <a:off x="7882541" y="24246"/>
        <a:ext cx="3455700" cy="629081"/>
      </dsp:txXfrm>
    </dsp:sp>
    <dsp:sp modelId="{3E65CBC8-DEE1-4541-A94A-AFDBD9092B62}">
      <dsp:nvSpPr>
        <dsp:cNvPr id="0" name=""/>
        <dsp:cNvSpPr/>
      </dsp:nvSpPr>
      <dsp:spPr>
        <a:xfrm>
          <a:off x="7882541" y="653328"/>
          <a:ext cx="3455700" cy="2887396"/>
        </a:xfrm>
        <a:prstGeom prst="rect">
          <a:avLst/>
        </a:prstGeom>
        <a:solidFill>
          <a:schemeClr val="accent3">
            <a:alpha val="90000"/>
            <a:tint val="40000"/>
            <a:hueOff val="0"/>
            <a:satOff val="0"/>
            <a:lumOff val="0"/>
            <a:alphaOff val="0"/>
          </a:schemeClr>
        </a:solidFill>
        <a:ln w="9525" cap="rnd" cmpd="sng" algn="ctr">
          <a:solidFill>
            <a:schemeClr val="accent3">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a:t>MH/SA Case Management</a:t>
          </a:r>
        </a:p>
        <a:p>
          <a:pPr marL="171450" lvl="1" indent="-171450" algn="l" defTabSz="755650">
            <a:lnSpc>
              <a:spcPct val="90000"/>
            </a:lnSpc>
            <a:spcBef>
              <a:spcPct val="0"/>
            </a:spcBef>
            <a:spcAft>
              <a:spcPct val="15000"/>
            </a:spcAft>
            <a:buChar char="•"/>
          </a:pPr>
          <a:r>
            <a:rPr lang="en-US" sz="1700" kern="1200" dirty="0"/>
            <a:t>Mental Health Skill Building</a:t>
          </a:r>
        </a:p>
        <a:p>
          <a:pPr marL="171450" lvl="1" indent="-171450" algn="l" defTabSz="755650">
            <a:lnSpc>
              <a:spcPct val="90000"/>
            </a:lnSpc>
            <a:spcBef>
              <a:spcPct val="0"/>
            </a:spcBef>
            <a:spcAft>
              <a:spcPct val="15000"/>
            </a:spcAft>
            <a:buChar char="•"/>
          </a:pPr>
          <a:r>
            <a:rPr lang="en-US" sz="1700" kern="1200" dirty="0"/>
            <a:t>Psychosocial Rehabilitation</a:t>
          </a:r>
        </a:p>
        <a:p>
          <a:pPr marL="171450" lvl="1" indent="-171450" algn="l" defTabSz="755650">
            <a:lnSpc>
              <a:spcPct val="90000"/>
            </a:lnSpc>
            <a:spcBef>
              <a:spcPct val="0"/>
            </a:spcBef>
            <a:spcAft>
              <a:spcPct val="15000"/>
            </a:spcAft>
            <a:buChar char="•"/>
          </a:pPr>
          <a:r>
            <a:rPr lang="en-US" sz="1700" kern="1200" dirty="0"/>
            <a:t>Permanent Supportive Housing</a:t>
          </a:r>
        </a:p>
        <a:p>
          <a:pPr marL="171450" lvl="1" indent="-171450" algn="l" defTabSz="755650">
            <a:lnSpc>
              <a:spcPct val="90000"/>
            </a:lnSpc>
            <a:spcBef>
              <a:spcPct val="0"/>
            </a:spcBef>
            <a:spcAft>
              <a:spcPct val="15000"/>
            </a:spcAft>
            <a:buChar char="•"/>
          </a:pPr>
          <a:r>
            <a:rPr lang="en-US" sz="1700" kern="1200" dirty="0"/>
            <a:t>Forensic Services-Restoration, NGRI</a:t>
          </a:r>
        </a:p>
      </dsp:txBody>
      <dsp:txXfrm>
        <a:off x="7882541" y="653328"/>
        <a:ext cx="3455700" cy="28873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AA075A-EB15-4966-9541-A24B4475A5CD}">
      <dsp:nvSpPr>
        <dsp:cNvPr id="0" name=""/>
        <dsp:cNvSpPr/>
      </dsp:nvSpPr>
      <dsp:spPr>
        <a:xfrm>
          <a:off x="0" y="550903"/>
          <a:ext cx="2631414" cy="742186"/>
        </a:xfrm>
        <a:prstGeom prst="rect">
          <a:avLst/>
        </a:prstGeom>
        <a:gradFill rotWithShape="0">
          <a:gsLst>
            <a:gs pos="0">
              <a:schemeClr val="accent3">
                <a:hueOff val="0"/>
                <a:satOff val="0"/>
                <a:lumOff val="0"/>
                <a:alphaOff val="0"/>
                <a:tint val="98000"/>
                <a:lumMod val="114000"/>
              </a:schemeClr>
            </a:gs>
            <a:gs pos="100000">
              <a:schemeClr val="accent3">
                <a:hueOff val="0"/>
                <a:satOff val="0"/>
                <a:lumOff val="0"/>
                <a:alphaOff val="0"/>
                <a:shade val="90000"/>
                <a:lumMod val="8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b="1" i="0" kern="1200" dirty="0"/>
            <a:t>Crisis Services</a:t>
          </a:r>
          <a:endParaRPr lang="en-US" sz="1300" kern="1200" dirty="0"/>
        </a:p>
      </dsp:txBody>
      <dsp:txXfrm>
        <a:off x="0" y="550903"/>
        <a:ext cx="2631414" cy="742186"/>
      </dsp:txXfrm>
    </dsp:sp>
    <dsp:sp modelId="{FCAB3B98-3F23-47A4-AD7C-2F1FDD8C3BC4}">
      <dsp:nvSpPr>
        <dsp:cNvPr id="0" name=""/>
        <dsp:cNvSpPr/>
      </dsp:nvSpPr>
      <dsp:spPr>
        <a:xfrm>
          <a:off x="3846" y="1319432"/>
          <a:ext cx="2648196" cy="1661229"/>
        </a:xfrm>
        <a:prstGeom prst="rect">
          <a:avLst/>
        </a:prstGeom>
        <a:solidFill>
          <a:schemeClr val="accent3">
            <a:alpha val="90000"/>
            <a:tint val="40000"/>
            <a:hueOff val="0"/>
            <a:satOff val="0"/>
            <a:lumOff val="0"/>
            <a:alphaOff val="0"/>
          </a:schemeClr>
        </a:solidFill>
        <a:ln w="9525" cap="rnd" cmpd="sng" algn="ctr">
          <a:solidFill>
            <a:schemeClr val="accent3">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b="0" i="0" kern="1200" dirty="0"/>
            <a:t>Crisis Intervention</a:t>
          </a:r>
          <a:endParaRPr lang="en-US" sz="1300" kern="1200" dirty="0"/>
        </a:p>
        <a:p>
          <a:pPr marL="114300" lvl="1" indent="-114300" algn="l" defTabSz="577850">
            <a:lnSpc>
              <a:spcPct val="90000"/>
            </a:lnSpc>
            <a:spcBef>
              <a:spcPct val="0"/>
            </a:spcBef>
            <a:spcAft>
              <a:spcPct val="15000"/>
            </a:spcAft>
            <a:buChar char="•"/>
          </a:pPr>
          <a:r>
            <a:rPr lang="en-US" sz="1300" b="0" i="0" kern="1200" dirty="0"/>
            <a:t>Preadmission Screening</a:t>
          </a:r>
          <a:endParaRPr lang="en-US" sz="1300" kern="1200" dirty="0"/>
        </a:p>
        <a:p>
          <a:pPr marL="114300" lvl="1" indent="-114300" algn="l" defTabSz="577850">
            <a:lnSpc>
              <a:spcPct val="90000"/>
            </a:lnSpc>
            <a:spcBef>
              <a:spcPct val="0"/>
            </a:spcBef>
            <a:spcAft>
              <a:spcPct val="15000"/>
            </a:spcAft>
            <a:buChar char="•"/>
          </a:pPr>
          <a:r>
            <a:rPr lang="en-US" sz="1300" kern="1200" dirty="0"/>
            <a:t>Crisis Assessment Center</a:t>
          </a:r>
        </a:p>
        <a:p>
          <a:pPr marL="114300" lvl="1" indent="-114300" algn="l" defTabSz="577850">
            <a:lnSpc>
              <a:spcPct val="90000"/>
            </a:lnSpc>
            <a:spcBef>
              <a:spcPct val="0"/>
            </a:spcBef>
            <a:spcAft>
              <a:spcPct val="15000"/>
            </a:spcAft>
            <a:buChar char="•"/>
          </a:pPr>
          <a:r>
            <a:rPr lang="en-US" sz="1300" b="0" i="0" kern="1200" dirty="0"/>
            <a:t>Mobile Crisis Response Team</a:t>
          </a:r>
          <a:endParaRPr lang="en-US" sz="1300" kern="1200" dirty="0"/>
        </a:p>
      </dsp:txBody>
      <dsp:txXfrm>
        <a:off x="3846" y="1319432"/>
        <a:ext cx="2648196" cy="1661229"/>
      </dsp:txXfrm>
    </dsp:sp>
    <dsp:sp modelId="{AA3622E9-DBED-44C5-9372-F44716E3E3FC}">
      <dsp:nvSpPr>
        <dsp:cNvPr id="0" name=""/>
        <dsp:cNvSpPr/>
      </dsp:nvSpPr>
      <dsp:spPr>
        <a:xfrm>
          <a:off x="3022635" y="651804"/>
          <a:ext cx="2647085" cy="652994"/>
        </a:xfrm>
        <a:prstGeom prst="rect">
          <a:avLst/>
        </a:prstGeom>
        <a:gradFill rotWithShape="0">
          <a:gsLst>
            <a:gs pos="0">
              <a:schemeClr val="accent3">
                <a:hueOff val="0"/>
                <a:satOff val="0"/>
                <a:lumOff val="0"/>
                <a:alphaOff val="0"/>
                <a:tint val="98000"/>
                <a:lumMod val="114000"/>
              </a:schemeClr>
            </a:gs>
            <a:gs pos="100000">
              <a:schemeClr val="accent3">
                <a:hueOff val="0"/>
                <a:satOff val="0"/>
                <a:lumOff val="0"/>
                <a:alphaOff val="0"/>
                <a:shade val="90000"/>
                <a:lumMod val="8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b="1" i="0" kern="1200" dirty="0"/>
            <a:t>Children &amp; Family Services</a:t>
          </a:r>
          <a:endParaRPr lang="en-US" sz="1300" kern="1200" dirty="0"/>
        </a:p>
      </dsp:txBody>
      <dsp:txXfrm>
        <a:off x="3022635" y="651804"/>
        <a:ext cx="2647085" cy="652994"/>
      </dsp:txXfrm>
    </dsp:sp>
    <dsp:sp modelId="{4CEAC9DB-7F13-4E6F-AC7F-67D1982CBAEE}">
      <dsp:nvSpPr>
        <dsp:cNvPr id="0" name=""/>
        <dsp:cNvSpPr/>
      </dsp:nvSpPr>
      <dsp:spPr>
        <a:xfrm>
          <a:off x="3022635" y="1304798"/>
          <a:ext cx="2647085" cy="1651009"/>
        </a:xfrm>
        <a:prstGeom prst="rect">
          <a:avLst/>
        </a:prstGeom>
        <a:solidFill>
          <a:schemeClr val="accent3">
            <a:alpha val="90000"/>
            <a:tint val="40000"/>
            <a:hueOff val="0"/>
            <a:satOff val="0"/>
            <a:lumOff val="0"/>
            <a:alphaOff val="0"/>
          </a:schemeClr>
        </a:solidFill>
        <a:ln w="9525" cap="rnd" cmpd="sng" algn="ctr">
          <a:solidFill>
            <a:schemeClr val="accent3">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b="0" i="0" kern="1200" dirty="0"/>
            <a:t>Psychotherapy/Counseling-individual, family</a:t>
          </a:r>
          <a:endParaRPr lang="en-US" sz="1300" kern="1200" dirty="0"/>
        </a:p>
        <a:p>
          <a:pPr marL="114300" lvl="1" indent="-114300" algn="l" defTabSz="577850">
            <a:lnSpc>
              <a:spcPct val="90000"/>
            </a:lnSpc>
            <a:spcBef>
              <a:spcPct val="0"/>
            </a:spcBef>
            <a:spcAft>
              <a:spcPct val="15000"/>
            </a:spcAft>
            <a:buChar char="•"/>
          </a:pPr>
          <a:r>
            <a:rPr lang="en-US" sz="1300" b="0" i="0" kern="1200" dirty="0"/>
            <a:t>School-Based Services</a:t>
          </a:r>
          <a:endParaRPr lang="en-US" sz="1300" kern="1200" dirty="0"/>
        </a:p>
        <a:p>
          <a:pPr marL="114300" lvl="1" indent="-114300" algn="l" defTabSz="577850">
            <a:lnSpc>
              <a:spcPct val="90000"/>
            </a:lnSpc>
            <a:spcBef>
              <a:spcPct val="0"/>
            </a:spcBef>
            <a:spcAft>
              <a:spcPct val="15000"/>
            </a:spcAft>
            <a:buChar char="•"/>
          </a:pPr>
          <a:r>
            <a:rPr lang="en-US" sz="1300" b="0" i="0" kern="1200" dirty="0"/>
            <a:t>Medication Evaluation &amp; Management</a:t>
          </a:r>
          <a:endParaRPr lang="en-US" sz="1300" kern="1200" dirty="0"/>
        </a:p>
        <a:p>
          <a:pPr marL="114300" lvl="1" indent="-114300" algn="l" defTabSz="577850">
            <a:lnSpc>
              <a:spcPct val="90000"/>
            </a:lnSpc>
            <a:spcBef>
              <a:spcPct val="0"/>
            </a:spcBef>
            <a:spcAft>
              <a:spcPct val="15000"/>
            </a:spcAft>
            <a:buChar char="•"/>
          </a:pPr>
          <a:r>
            <a:rPr lang="en-US" sz="1300" b="0" i="0" kern="1200" dirty="0"/>
            <a:t>Nursing</a:t>
          </a:r>
          <a:endParaRPr lang="en-US" sz="1300" kern="1200" dirty="0"/>
        </a:p>
        <a:p>
          <a:pPr marL="114300" lvl="1" indent="-114300" algn="l" defTabSz="577850">
            <a:lnSpc>
              <a:spcPct val="90000"/>
            </a:lnSpc>
            <a:spcBef>
              <a:spcPct val="0"/>
            </a:spcBef>
            <a:spcAft>
              <a:spcPct val="15000"/>
            </a:spcAft>
            <a:buChar char="•"/>
          </a:pPr>
          <a:r>
            <a:rPr lang="en-US" sz="1300" b="0" i="0" kern="1200" dirty="0"/>
            <a:t>Case Management</a:t>
          </a:r>
          <a:endParaRPr lang="en-US" sz="1300" kern="1200" dirty="0"/>
        </a:p>
      </dsp:txBody>
      <dsp:txXfrm>
        <a:off x="3022635" y="1304798"/>
        <a:ext cx="2647085" cy="1651009"/>
      </dsp:txXfrm>
    </dsp:sp>
    <dsp:sp modelId="{1F81D020-D9DF-4106-8A63-90F2AE6C8894}">
      <dsp:nvSpPr>
        <dsp:cNvPr id="0" name=""/>
        <dsp:cNvSpPr/>
      </dsp:nvSpPr>
      <dsp:spPr>
        <a:xfrm>
          <a:off x="6040312" y="651804"/>
          <a:ext cx="2647085" cy="652994"/>
        </a:xfrm>
        <a:prstGeom prst="rect">
          <a:avLst/>
        </a:prstGeom>
        <a:gradFill rotWithShape="0">
          <a:gsLst>
            <a:gs pos="0">
              <a:schemeClr val="accent3">
                <a:hueOff val="0"/>
                <a:satOff val="0"/>
                <a:lumOff val="0"/>
                <a:alphaOff val="0"/>
                <a:tint val="98000"/>
                <a:lumMod val="114000"/>
              </a:schemeClr>
            </a:gs>
            <a:gs pos="100000">
              <a:schemeClr val="accent3">
                <a:hueOff val="0"/>
                <a:satOff val="0"/>
                <a:lumOff val="0"/>
                <a:alphaOff val="0"/>
                <a:shade val="90000"/>
                <a:lumMod val="8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b="1" i="0" kern="1200" dirty="0"/>
            <a:t>Intellectual Disabilities/Developmental Disabilities Services</a:t>
          </a:r>
          <a:endParaRPr lang="en-US" sz="1300" kern="1200" dirty="0"/>
        </a:p>
      </dsp:txBody>
      <dsp:txXfrm>
        <a:off x="6040312" y="651804"/>
        <a:ext cx="2647085" cy="652994"/>
      </dsp:txXfrm>
    </dsp:sp>
    <dsp:sp modelId="{A63C6175-45AB-4CBC-B6C8-4793D3B082E8}">
      <dsp:nvSpPr>
        <dsp:cNvPr id="0" name=""/>
        <dsp:cNvSpPr/>
      </dsp:nvSpPr>
      <dsp:spPr>
        <a:xfrm>
          <a:off x="6040312" y="1304798"/>
          <a:ext cx="2647085" cy="1651009"/>
        </a:xfrm>
        <a:prstGeom prst="rect">
          <a:avLst/>
        </a:prstGeom>
        <a:solidFill>
          <a:schemeClr val="accent3">
            <a:alpha val="90000"/>
            <a:tint val="40000"/>
            <a:hueOff val="0"/>
            <a:satOff val="0"/>
            <a:lumOff val="0"/>
            <a:alphaOff val="0"/>
          </a:schemeClr>
        </a:solidFill>
        <a:ln w="9525" cap="rnd" cmpd="sng" algn="ctr">
          <a:solidFill>
            <a:schemeClr val="accent3">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b="0" i="0" kern="1200" dirty="0"/>
            <a:t>Support Coordination/Case Management</a:t>
          </a:r>
          <a:endParaRPr lang="en-US" sz="1300" kern="1200" dirty="0"/>
        </a:p>
        <a:p>
          <a:pPr marL="114300" lvl="1" indent="-114300" algn="l" defTabSz="577850">
            <a:lnSpc>
              <a:spcPct val="90000"/>
            </a:lnSpc>
            <a:spcBef>
              <a:spcPct val="0"/>
            </a:spcBef>
            <a:spcAft>
              <a:spcPct val="15000"/>
            </a:spcAft>
            <a:buChar char="•"/>
          </a:pPr>
          <a:r>
            <a:rPr lang="en-US" sz="1300" b="0" i="0" kern="1200" dirty="0"/>
            <a:t>Day Support</a:t>
          </a:r>
          <a:endParaRPr lang="en-US" sz="1300" kern="1200" dirty="0"/>
        </a:p>
        <a:p>
          <a:pPr marL="114300" lvl="1" indent="-114300" algn="l" defTabSz="577850">
            <a:lnSpc>
              <a:spcPct val="90000"/>
            </a:lnSpc>
            <a:spcBef>
              <a:spcPct val="0"/>
            </a:spcBef>
            <a:spcAft>
              <a:spcPct val="15000"/>
            </a:spcAft>
            <a:buChar char="•"/>
          </a:pPr>
          <a:r>
            <a:rPr lang="en-US" sz="1300" b="0" i="0" kern="1200" dirty="0"/>
            <a:t>Waiver </a:t>
          </a:r>
          <a:endParaRPr lang="en-US" sz="1300" kern="1200" dirty="0"/>
        </a:p>
        <a:p>
          <a:pPr marL="114300" lvl="1" indent="-114300" algn="l" defTabSz="577850">
            <a:lnSpc>
              <a:spcPct val="90000"/>
            </a:lnSpc>
            <a:spcBef>
              <a:spcPct val="0"/>
            </a:spcBef>
            <a:spcAft>
              <a:spcPct val="15000"/>
            </a:spcAft>
            <a:buChar char="•"/>
          </a:pPr>
          <a:r>
            <a:rPr lang="en-US" sz="1300" b="0" i="0" kern="1200" dirty="0"/>
            <a:t>Residential</a:t>
          </a:r>
          <a:endParaRPr lang="en-US" sz="1300" kern="1200" dirty="0"/>
        </a:p>
        <a:p>
          <a:pPr marL="114300" lvl="1" indent="-114300" algn="l" defTabSz="577850">
            <a:lnSpc>
              <a:spcPct val="90000"/>
            </a:lnSpc>
            <a:spcBef>
              <a:spcPct val="0"/>
            </a:spcBef>
            <a:spcAft>
              <a:spcPct val="15000"/>
            </a:spcAft>
            <a:buChar char="•"/>
          </a:pPr>
          <a:r>
            <a:rPr lang="en-US" sz="1300" b="0" i="0" kern="1200" dirty="0"/>
            <a:t>Community Engagement</a:t>
          </a:r>
          <a:endParaRPr lang="en-US" sz="1300" kern="1200" dirty="0"/>
        </a:p>
        <a:p>
          <a:pPr marL="114300" lvl="1" indent="-114300" algn="l" defTabSz="577850">
            <a:lnSpc>
              <a:spcPct val="90000"/>
            </a:lnSpc>
            <a:spcBef>
              <a:spcPct val="0"/>
            </a:spcBef>
            <a:spcAft>
              <a:spcPct val="15000"/>
            </a:spcAft>
            <a:buChar char="•"/>
          </a:pPr>
          <a:r>
            <a:rPr lang="en-US" sz="1300" b="0" i="0" kern="1200" dirty="0"/>
            <a:t>Community Coaching</a:t>
          </a:r>
          <a:endParaRPr lang="en-US" sz="1300" kern="1200" dirty="0"/>
        </a:p>
      </dsp:txBody>
      <dsp:txXfrm>
        <a:off x="6040312" y="1304798"/>
        <a:ext cx="2647085" cy="1651009"/>
      </dsp:txXfrm>
    </dsp:sp>
    <dsp:sp modelId="{13EFBFE7-BE60-46AA-BAA6-838DD9E75ABB}">
      <dsp:nvSpPr>
        <dsp:cNvPr id="0" name=""/>
        <dsp:cNvSpPr/>
      </dsp:nvSpPr>
      <dsp:spPr>
        <a:xfrm>
          <a:off x="9057989" y="651804"/>
          <a:ext cx="2647085" cy="652994"/>
        </a:xfrm>
        <a:prstGeom prst="rect">
          <a:avLst/>
        </a:prstGeom>
        <a:gradFill rotWithShape="0">
          <a:gsLst>
            <a:gs pos="0">
              <a:schemeClr val="accent3">
                <a:hueOff val="0"/>
                <a:satOff val="0"/>
                <a:lumOff val="0"/>
                <a:alphaOff val="0"/>
                <a:tint val="98000"/>
                <a:lumMod val="114000"/>
              </a:schemeClr>
            </a:gs>
            <a:gs pos="100000">
              <a:schemeClr val="accent3">
                <a:hueOff val="0"/>
                <a:satOff val="0"/>
                <a:lumOff val="0"/>
                <a:alphaOff val="0"/>
                <a:shade val="90000"/>
                <a:lumMod val="8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b="1" i="0" kern="1200" dirty="0"/>
            <a:t>Early Intervention</a:t>
          </a:r>
          <a:endParaRPr lang="en-US" sz="1300" kern="1200" dirty="0"/>
        </a:p>
      </dsp:txBody>
      <dsp:txXfrm>
        <a:off x="9057989" y="651804"/>
        <a:ext cx="2647085" cy="652994"/>
      </dsp:txXfrm>
    </dsp:sp>
    <dsp:sp modelId="{888777B6-F031-4E23-800A-8DC1C19535AE}">
      <dsp:nvSpPr>
        <dsp:cNvPr id="0" name=""/>
        <dsp:cNvSpPr/>
      </dsp:nvSpPr>
      <dsp:spPr>
        <a:xfrm>
          <a:off x="9057989" y="1304798"/>
          <a:ext cx="2647085" cy="1651009"/>
        </a:xfrm>
        <a:prstGeom prst="rect">
          <a:avLst/>
        </a:prstGeom>
        <a:solidFill>
          <a:schemeClr val="accent3">
            <a:alpha val="90000"/>
            <a:tint val="40000"/>
            <a:hueOff val="0"/>
            <a:satOff val="0"/>
            <a:lumOff val="0"/>
            <a:alphaOff val="0"/>
          </a:schemeClr>
        </a:solidFill>
        <a:ln w="9525" cap="rnd" cmpd="sng" algn="ctr">
          <a:solidFill>
            <a:schemeClr val="accent3">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b="0" i="0" kern="1200" dirty="0"/>
            <a:t>Support Coordination</a:t>
          </a:r>
          <a:endParaRPr lang="en-US" sz="1300" kern="1200" dirty="0"/>
        </a:p>
        <a:p>
          <a:pPr marL="114300" lvl="1" indent="-114300" algn="l" defTabSz="577850">
            <a:lnSpc>
              <a:spcPct val="90000"/>
            </a:lnSpc>
            <a:spcBef>
              <a:spcPct val="0"/>
            </a:spcBef>
            <a:spcAft>
              <a:spcPct val="15000"/>
            </a:spcAft>
            <a:buChar char="•"/>
          </a:pPr>
          <a:r>
            <a:rPr lang="en-US" sz="1300" b="0" i="0" kern="1200" dirty="0"/>
            <a:t>Occupational, Physical and Speech Therapies</a:t>
          </a:r>
          <a:endParaRPr lang="en-US" sz="1300" kern="1200" dirty="0"/>
        </a:p>
      </dsp:txBody>
      <dsp:txXfrm>
        <a:off x="9057989" y="1304798"/>
        <a:ext cx="2647085" cy="165100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4D8FADF-5A4A-477E-AA06-1D89E46A8426}" type="datetimeFigureOut">
              <a:rPr lang="en-US" smtClean="0"/>
              <a:t>5/16/2022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CA7A117-868A-4321-A639-7251BF3FBCC7}" type="slidenum">
              <a:rPr lang="en-US" smtClean="0"/>
              <a:t>‹#›</a:t>
            </a:fld>
            <a:endParaRPr lang="en-US" dirty="0"/>
          </a:p>
        </p:txBody>
      </p:sp>
    </p:spTree>
    <p:extLst>
      <p:ext uri="{BB962C8B-B14F-4D97-AF65-F5344CB8AC3E}">
        <p14:creationId xmlns:p14="http://schemas.microsoft.com/office/powerpoint/2010/main" val="1239974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A7A117-868A-4321-A639-7251BF3FBCC7}" type="slidenum">
              <a:rPr lang="en-US" smtClean="0"/>
              <a:t>10</a:t>
            </a:fld>
            <a:endParaRPr lang="en-US" dirty="0"/>
          </a:p>
        </p:txBody>
      </p:sp>
    </p:spTree>
    <p:extLst>
      <p:ext uri="{BB962C8B-B14F-4D97-AF65-F5344CB8AC3E}">
        <p14:creationId xmlns:p14="http://schemas.microsoft.com/office/powerpoint/2010/main" val="3134243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428A8C-DACB-4E26-AA23-49861BFFEC60}" type="datetimeFigureOut">
              <a:rPr lang="en-US" smtClean="0"/>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2D8EEC-2270-4E22-9D51-035E355B87A8}" type="slidenum">
              <a:rPr lang="en-US" smtClean="0"/>
              <a:t>‹#›</a:t>
            </a:fld>
            <a:endParaRPr lang="en-US" dirty="0"/>
          </a:p>
        </p:txBody>
      </p:sp>
    </p:spTree>
    <p:extLst>
      <p:ext uri="{BB962C8B-B14F-4D97-AF65-F5344CB8AC3E}">
        <p14:creationId xmlns:p14="http://schemas.microsoft.com/office/powerpoint/2010/main" val="2821592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E428A8C-DACB-4E26-AA23-49861BFFEC60}" type="datetimeFigureOut">
              <a:rPr lang="en-US" smtClean="0"/>
              <a:t>5/16/2022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2D8EEC-2270-4E22-9D51-035E355B87A8}" type="slidenum">
              <a:rPr lang="en-US" smtClean="0"/>
              <a:t>‹#›</a:t>
            </a:fld>
            <a:endParaRPr lang="en-US" dirty="0"/>
          </a:p>
        </p:txBody>
      </p:sp>
    </p:spTree>
    <p:extLst>
      <p:ext uri="{BB962C8B-B14F-4D97-AF65-F5344CB8AC3E}">
        <p14:creationId xmlns:p14="http://schemas.microsoft.com/office/powerpoint/2010/main" val="3582012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E428A8C-DACB-4E26-AA23-49861BFFEC60}" type="datetimeFigureOut">
              <a:rPr lang="en-US" smtClean="0"/>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2D8EEC-2270-4E22-9D51-035E355B87A8}" type="slidenum">
              <a:rPr lang="en-US" smtClean="0"/>
              <a:t>‹#›</a:t>
            </a:fld>
            <a:endParaRPr lang="en-US" dirty="0"/>
          </a:p>
        </p:txBody>
      </p:sp>
    </p:spTree>
    <p:extLst>
      <p:ext uri="{BB962C8B-B14F-4D97-AF65-F5344CB8AC3E}">
        <p14:creationId xmlns:p14="http://schemas.microsoft.com/office/powerpoint/2010/main" val="35103062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E428A8C-DACB-4E26-AA23-49861BFFEC60}" type="datetimeFigureOut">
              <a:rPr lang="en-US" smtClean="0"/>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2D8EEC-2270-4E22-9D51-035E355B87A8}" type="slidenum">
              <a:rPr lang="en-US" smtClean="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1222303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E428A8C-DACB-4E26-AA23-49861BFFEC60}" type="datetimeFigureOut">
              <a:rPr lang="en-US" smtClean="0"/>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2D8EEC-2270-4E22-9D51-035E355B87A8}" type="slidenum">
              <a:rPr lang="en-US" smtClean="0"/>
              <a:t>‹#›</a:t>
            </a:fld>
            <a:endParaRPr lang="en-US" dirty="0"/>
          </a:p>
        </p:txBody>
      </p:sp>
    </p:spTree>
    <p:extLst>
      <p:ext uri="{BB962C8B-B14F-4D97-AF65-F5344CB8AC3E}">
        <p14:creationId xmlns:p14="http://schemas.microsoft.com/office/powerpoint/2010/main" val="791224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E428A8C-DACB-4E26-AA23-49861BFFEC60}" type="datetimeFigureOut">
              <a:rPr lang="en-US" smtClean="0"/>
              <a:t>5/16/2022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2D8EEC-2270-4E22-9D51-035E355B87A8}" type="slidenum">
              <a:rPr lang="en-US" smtClean="0"/>
              <a:t>‹#›</a:t>
            </a:fld>
            <a:endParaRPr lang="en-US" dirty="0"/>
          </a:p>
        </p:txBody>
      </p:sp>
    </p:spTree>
    <p:extLst>
      <p:ext uri="{BB962C8B-B14F-4D97-AF65-F5344CB8AC3E}">
        <p14:creationId xmlns:p14="http://schemas.microsoft.com/office/powerpoint/2010/main" val="32115793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E428A8C-DACB-4E26-AA23-49861BFFEC60}" type="datetimeFigureOut">
              <a:rPr lang="en-US" smtClean="0"/>
              <a:t>5/16/2022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2D8EEC-2270-4E22-9D51-035E355B87A8}" type="slidenum">
              <a:rPr lang="en-US" smtClean="0"/>
              <a:t>‹#›</a:t>
            </a:fld>
            <a:endParaRPr lang="en-US" dirty="0"/>
          </a:p>
        </p:txBody>
      </p:sp>
    </p:spTree>
    <p:extLst>
      <p:ext uri="{BB962C8B-B14F-4D97-AF65-F5344CB8AC3E}">
        <p14:creationId xmlns:p14="http://schemas.microsoft.com/office/powerpoint/2010/main" val="29142044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428A8C-DACB-4E26-AA23-49861BFFEC60}" type="datetimeFigureOut">
              <a:rPr lang="en-US" smtClean="0"/>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2D8EEC-2270-4E22-9D51-035E355B87A8}" type="slidenum">
              <a:rPr lang="en-US" smtClean="0"/>
              <a:t>‹#›</a:t>
            </a:fld>
            <a:endParaRPr lang="en-US" dirty="0"/>
          </a:p>
        </p:txBody>
      </p:sp>
    </p:spTree>
    <p:extLst>
      <p:ext uri="{BB962C8B-B14F-4D97-AF65-F5344CB8AC3E}">
        <p14:creationId xmlns:p14="http://schemas.microsoft.com/office/powerpoint/2010/main" val="40429179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428A8C-DACB-4E26-AA23-49861BFFEC60}" type="datetimeFigureOut">
              <a:rPr lang="en-US" smtClean="0"/>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2D8EEC-2270-4E22-9D51-035E355B87A8}" type="slidenum">
              <a:rPr lang="en-US" smtClean="0"/>
              <a:t>‹#›</a:t>
            </a:fld>
            <a:endParaRPr lang="en-US" dirty="0"/>
          </a:p>
        </p:txBody>
      </p:sp>
    </p:spTree>
    <p:extLst>
      <p:ext uri="{BB962C8B-B14F-4D97-AF65-F5344CB8AC3E}">
        <p14:creationId xmlns:p14="http://schemas.microsoft.com/office/powerpoint/2010/main" val="3465290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428A8C-DACB-4E26-AA23-49861BFFEC60}" type="datetimeFigureOut">
              <a:rPr lang="en-US" smtClean="0"/>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2D8EEC-2270-4E22-9D51-035E355B87A8}" type="slidenum">
              <a:rPr lang="en-US" smtClean="0"/>
              <a:t>‹#›</a:t>
            </a:fld>
            <a:endParaRPr lang="en-US" dirty="0"/>
          </a:p>
        </p:txBody>
      </p:sp>
    </p:spTree>
    <p:extLst>
      <p:ext uri="{BB962C8B-B14F-4D97-AF65-F5344CB8AC3E}">
        <p14:creationId xmlns:p14="http://schemas.microsoft.com/office/powerpoint/2010/main" val="1684307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E428A8C-DACB-4E26-AA23-49861BFFEC60}" type="datetimeFigureOut">
              <a:rPr lang="en-US" smtClean="0"/>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2D8EEC-2270-4E22-9D51-035E355B87A8}" type="slidenum">
              <a:rPr lang="en-US" smtClean="0"/>
              <a:t>‹#›</a:t>
            </a:fld>
            <a:endParaRPr lang="en-US" dirty="0"/>
          </a:p>
        </p:txBody>
      </p:sp>
    </p:spTree>
    <p:extLst>
      <p:ext uri="{BB962C8B-B14F-4D97-AF65-F5344CB8AC3E}">
        <p14:creationId xmlns:p14="http://schemas.microsoft.com/office/powerpoint/2010/main" val="977593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428A8C-DACB-4E26-AA23-49861BFFEC60}" type="datetimeFigureOut">
              <a:rPr lang="en-US" smtClean="0"/>
              <a:t>5/16/2022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2D8EEC-2270-4E22-9D51-035E355B87A8}" type="slidenum">
              <a:rPr lang="en-US" smtClean="0"/>
              <a:t>‹#›</a:t>
            </a:fld>
            <a:endParaRPr lang="en-US" dirty="0"/>
          </a:p>
        </p:txBody>
      </p:sp>
    </p:spTree>
    <p:extLst>
      <p:ext uri="{BB962C8B-B14F-4D97-AF65-F5344CB8AC3E}">
        <p14:creationId xmlns:p14="http://schemas.microsoft.com/office/powerpoint/2010/main" val="4091152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428A8C-DACB-4E26-AA23-49861BFFEC60}" type="datetimeFigureOut">
              <a:rPr lang="en-US" smtClean="0"/>
              <a:t>5/16/2022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2D8EEC-2270-4E22-9D51-035E355B87A8}" type="slidenum">
              <a:rPr lang="en-US" smtClean="0"/>
              <a:t>‹#›</a:t>
            </a:fld>
            <a:endParaRPr lang="en-US" dirty="0"/>
          </a:p>
        </p:txBody>
      </p:sp>
    </p:spTree>
    <p:extLst>
      <p:ext uri="{BB962C8B-B14F-4D97-AF65-F5344CB8AC3E}">
        <p14:creationId xmlns:p14="http://schemas.microsoft.com/office/powerpoint/2010/main" val="2689524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E428A8C-DACB-4E26-AA23-49861BFFEC60}" type="datetimeFigureOut">
              <a:rPr lang="en-US" smtClean="0"/>
              <a:t>5/16/2022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332D8EEC-2270-4E22-9D51-035E355B87A8}" type="slidenum">
              <a:rPr lang="en-US" smtClean="0"/>
              <a:t>‹#›</a:t>
            </a:fld>
            <a:endParaRPr lang="en-US" dirty="0"/>
          </a:p>
        </p:txBody>
      </p:sp>
    </p:spTree>
    <p:extLst>
      <p:ext uri="{BB962C8B-B14F-4D97-AF65-F5344CB8AC3E}">
        <p14:creationId xmlns:p14="http://schemas.microsoft.com/office/powerpoint/2010/main" val="2430638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E428A8C-DACB-4E26-AA23-49861BFFEC60}" type="datetimeFigureOut">
              <a:rPr lang="en-US" smtClean="0"/>
              <a:t>5/16/2022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332D8EEC-2270-4E22-9D51-035E355B87A8}" type="slidenum">
              <a:rPr lang="en-US" smtClean="0"/>
              <a:t>‹#›</a:t>
            </a:fld>
            <a:endParaRPr lang="en-US" dirty="0"/>
          </a:p>
        </p:txBody>
      </p:sp>
    </p:spTree>
    <p:extLst>
      <p:ext uri="{BB962C8B-B14F-4D97-AF65-F5344CB8AC3E}">
        <p14:creationId xmlns:p14="http://schemas.microsoft.com/office/powerpoint/2010/main" val="2359990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E428A8C-DACB-4E26-AA23-49861BFFEC60}" type="datetimeFigureOut">
              <a:rPr lang="en-US" smtClean="0"/>
              <a:t>5/16/2022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332D8EEC-2270-4E22-9D51-035E355B87A8}" type="slidenum">
              <a:rPr lang="en-US" smtClean="0"/>
              <a:t>‹#›</a:t>
            </a:fld>
            <a:endParaRPr lang="en-US" dirty="0"/>
          </a:p>
        </p:txBody>
      </p:sp>
    </p:spTree>
    <p:extLst>
      <p:ext uri="{BB962C8B-B14F-4D97-AF65-F5344CB8AC3E}">
        <p14:creationId xmlns:p14="http://schemas.microsoft.com/office/powerpoint/2010/main" val="2448344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E428A8C-DACB-4E26-AA23-49861BFFEC60}" type="datetimeFigureOut">
              <a:rPr lang="en-US" smtClean="0"/>
              <a:t>5/16/2022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2D8EEC-2270-4E22-9D51-035E355B87A8}" type="slidenum">
              <a:rPr lang="en-US" smtClean="0"/>
              <a:t>‹#›</a:t>
            </a:fld>
            <a:endParaRPr lang="en-US" dirty="0"/>
          </a:p>
        </p:txBody>
      </p:sp>
    </p:spTree>
    <p:extLst>
      <p:ext uri="{BB962C8B-B14F-4D97-AF65-F5344CB8AC3E}">
        <p14:creationId xmlns:p14="http://schemas.microsoft.com/office/powerpoint/2010/main" val="146402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E428A8C-DACB-4E26-AA23-49861BFFEC60}" type="datetimeFigureOut">
              <a:rPr lang="en-US" smtClean="0"/>
              <a:t>5/16/2022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32D8EEC-2270-4E22-9D51-035E355B87A8}" type="slidenum">
              <a:rPr lang="en-US" smtClean="0"/>
              <a:t>‹#›</a:t>
            </a:fld>
            <a:endParaRPr lang="en-US" dirty="0"/>
          </a:p>
        </p:txBody>
      </p:sp>
    </p:spTree>
    <p:extLst>
      <p:ext uri="{BB962C8B-B14F-4D97-AF65-F5344CB8AC3E}">
        <p14:creationId xmlns:p14="http://schemas.microsoft.com/office/powerpoint/2010/main" val="735650001"/>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tel:1-833-377-7272" TargetMode="External"/><Relationship Id="rId3" Type="http://schemas.openxmlformats.org/officeDocument/2006/relationships/image" Target="../media/image1.jpeg"/><Relationship Id="rId7" Type="http://schemas.openxmlformats.org/officeDocument/2006/relationships/hyperlink" Target="tel:1-833-272-2778"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freesvg.org/post-it-message" TargetMode="External"/><Relationship Id="rId5" Type="http://schemas.openxmlformats.org/officeDocument/2006/relationships/image" Target="../media/image9.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mailto:dberryman@southsidebh.org"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namivirginia.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wallpaperflare.com/dark-depression-mood-people-sad-sorrow-wallpaper-sueny" TargetMode="External"/><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maxpixel.net/Counseling-Depression-Mental-Health-Stress-Angry-99740" TargetMode="External"/><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namivirginia.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6.png"/><Relationship Id="rId7" Type="http://schemas.openxmlformats.org/officeDocument/2006/relationships/diagramColors" Target="../diagrams/colors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6.png"/><Relationship Id="rId7" Type="http://schemas.openxmlformats.org/officeDocument/2006/relationships/diagramColors" Target="../diagrams/colors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FD235D7-E555-468D-A368-E23596CCE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577807"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Freeform 8">
            <a:extLst>
              <a:ext uri="{FF2B5EF4-FFF2-40B4-BE49-F238E27FC236}">
                <a16:creationId xmlns:a16="http://schemas.microsoft.com/office/drawing/2014/main" id="{AA0BB620-0E1B-444E-B4DA-620EC18FC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5692"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dirty="0"/>
          </a:p>
        </p:txBody>
      </p:sp>
      <p:sp>
        <p:nvSpPr>
          <p:cNvPr id="34" name="Freeform 5">
            <a:extLst>
              <a:ext uri="{FF2B5EF4-FFF2-40B4-BE49-F238E27FC236}">
                <a16:creationId xmlns:a16="http://schemas.microsoft.com/office/drawing/2014/main" id="{2429450D-EE6E-4527-982F-934CA86EE0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5400000" flipH="1">
            <a:off x="380607" y="2756642"/>
            <a:ext cx="6858000" cy="1344715"/>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rgbClr val="FFFFFF"/>
          </a:solidFill>
          <a:ln>
            <a:noFill/>
          </a:ln>
        </p:spPr>
      </p:sp>
      <p:pic>
        <p:nvPicPr>
          <p:cNvPr id="18" name="Picture 17" descr="Southside Behavioral Health logo">
            <a:extLst>
              <a:ext uri="{FF2B5EF4-FFF2-40B4-BE49-F238E27FC236}">
                <a16:creationId xmlns:a16="http://schemas.microsoft.com/office/drawing/2014/main" id="{EBC9D5B8-7F55-4D72-8AE0-39762592AF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5946475"/>
            <a:ext cx="1880558" cy="845390"/>
          </a:xfrm>
          <a:prstGeom prst="rect">
            <a:avLst/>
          </a:prstGeom>
        </p:spPr>
      </p:pic>
      <p:sp>
        <p:nvSpPr>
          <p:cNvPr id="3" name="Subtitle 2">
            <a:extLst>
              <a:ext uri="{FF2B5EF4-FFF2-40B4-BE49-F238E27FC236}">
                <a16:creationId xmlns:a16="http://schemas.microsoft.com/office/drawing/2014/main" id="{C1F22BF8-300B-490B-9E03-721D37DA771F}"/>
              </a:ext>
            </a:extLst>
          </p:cNvPr>
          <p:cNvSpPr>
            <a:spLocks noGrp="1"/>
          </p:cNvSpPr>
          <p:nvPr>
            <p:ph type="subTitle" idx="1"/>
          </p:nvPr>
        </p:nvSpPr>
        <p:spPr>
          <a:xfrm>
            <a:off x="4872012" y="4777380"/>
            <a:ext cx="5222326" cy="1893714"/>
          </a:xfrm>
        </p:spPr>
        <p:txBody>
          <a:bodyPr>
            <a:normAutofit/>
          </a:bodyPr>
          <a:lstStyle/>
          <a:p>
            <a:r>
              <a:rPr lang="en-US" sz="3200" dirty="0"/>
              <a:t>Depression</a:t>
            </a:r>
          </a:p>
          <a:p>
            <a:endParaRPr lang="en-US" dirty="0"/>
          </a:p>
          <a:p>
            <a:r>
              <a:rPr lang="en-US" sz="1400" cap="none" dirty="0">
                <a:solidFill>
                  <a:srgbClr val="EBEBEB"/>
                </a:solidFill>
              </a:rPr>
              <a:t>Debra Berryman, LCSW</a:t>
            </a:r>
            <a:br>
              <a:rPr lang="en-US" sz="1400" cap="none" dirty="0">
                <a:solidFill>
                  <a:srgbClr val="EBEBEB"/>
                </a:solidFill>
              </a:rPr>
            </a:br>
            <a:r>
              <a:rPr lang="en-US" sz="1400" cap="none" dirty="0">
                <a:solidFill>
                  <a:srgbClr val="EBEBEB"/>
                </a:solidFill>
              </a:rPr>
              <a:t>SBH Divisional Director of Adult Outpatient</a:t>
            </a:r>
            <a:endParaRPr lang="en-US" dirty="0"/>
          </a:p>
        </p:txBody>
      </p:sp>
      <p:sp>
        <p:nvSpPr>
          <p:cNvPr id="2" name="Title 1">
            <a:extLst>
              <a:ext uri="{FF2B5EF4-FFF2-40B4-BE49-F238E27FC236}">
                <a16:creationId xmlns:a16="http://schemas.microsoft.com/office/drawing/2014/main" id="{5C2894D0-08A3-4664-BC4D-43253C0F34D4}"/>
              </a:ext>
            </a:extLst>
          </p:cNvPr>
          <p:cNvSpPr>
            <a:spLocks noGrp="1"/>
          </p:cNvSpPr>
          <p:nvPr>
            <p:ph type="ctrTitle"/>
          </p:nvPr>
        </p:nvSpPr>
        <p:spPr>
          <a:xfrm>
            <a:off x="4872012" y="293298"/>
            <a:ext cx="4789573" cy="4484082"/>
          </a:xfrm>
        </p:spPr>
        <p:txBody>
          <a:bodyPr>
            <a:normAutofit fontScale="90000"/>
          </a:bodyPr>
          <a:lstStyle/>
          <a:p>
            <a:br>
              <a:rPr lang="en-US" sz="6100" dirty="0"/>
            </a:br>
            <a:br>
              <a:rPr lang="en-US" sz="6100" dirty="0"/>
            </a:br>
            <a:r>
              <a:rPr lang="en-US" sz="2700" dirty="0">
                <a:solidFill>
                  <a:srgbClr val="EBEBEB"/>
                </a:solidFill>
              </a:rPr>
              <a:t>CORE Talk VCU-CMH</a:t>
            </a:r>
            <a:br>
              <a:rPr lang="en-US" sz="6100" dirty="0"/>
            </a:br>
            <a:r>
              <a:rPr lang="en-US" sz="4900" dirty="0"/>
              <a:t>Mental Health Awareness Month</a:t>
            </a:r>
            <a:br>
              <a:rPr lang="en-US" sz="5300" dirty="0"/>
            </a:br>
            <a:br>
              <a:rPr lang="en-US" sz="3100" dirty="0"/>
            </a:br>
            <a:r>
              <a:rPr lang="en-US" sz="2000" dirty="0"/>
              <a:t>May 11, 2022</a:t>
            </a:r>
            <a:br>
              <a:rPr lang="en-US" sz="3100" dirty="0"/>
            </a:br>
            <a:endParaRPr lang="en-US" sz="1600" dirty="0"/>
          </a:p>
        </p:txBody>
      </p:sp>
    </p:spTree>
    <p:extLst>
      <p:ext uri="{BB962C8B-B14F-4D97-AF65-F5344CB8AC3E}">
        <p14:creationId xmlns:p14="http://schemas.microsoft.com/office/powerpoint/2010/main" val="3188761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sp>
        <p:nvSpPr>
          <p:cNvPr id="23" name="Freeform 7">
            <a:extLst>
              <a:ext uri="{FF2B5EF4-FFF2-40B4-BE49-F238E27FC236}">
                <a16:creationId xmlns:a16="http://schemas.microsoft.com/office/drawing/2014/main" id="{0A01F2A2-AEDD-47DC-AFB5-B97CEB9A5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tx1">
              <a:alpha val="20000"/>
            </a:schemeClr>
          </a:solidFill>
          <a:ln>
            <a:noFill/>
          </a:ln>
        </p:spPr>
        <p:txBody>
          <a:bodyPr rtlCol="0" anchor="ctr"/>
          <a:lstStyle/>
          <a:p>
            <a:pPr algn="ctr"/>
            <a:endParaRPr lang="en-US" dirty="0">
              <a:solidFill>
                <a:schemeClr val="tx1"/>
              </a:solidFill>
            </a:endParaRPr>
          </a:p>
        </p:txBody>
      </p:sp>
      <p:sp>
        <p:nvSpPr>
          <p:cNvPr id="25" name="Rectangle 24">
            <a:extLst>
              <a:ext uri="{FF2B5EF4-FFF2-40B4-BE49-F238E27FC236}">
                <a16:creationId xmlns:a16="http://schemas.microsoft.com/office/drawing/2014/main" id="{DB5AF5F3-AD0A-4EFA-854A-47C780F262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924298"/>
            <a:ext cx="12192417" cy="293370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5">
            <a:extLst>
              <a:ext uri="{FF2B5EF4-FFF2-40B4-BE49-F238E27FC236}">
                <a16:creationId xmlns:a16="http://schemas.microsoft.com/office/drawing/2014/main" id="{1E3D6D6C-E192-4135-B1DB-17C71EEBC9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1695" cy="2802467"/>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rgbClr val="FFFFFF"/>
          </a:solidFill>
          <a:ln>
            <a:noFill/>
          </a:ln>
        </p:spPr>
      </p:sp>
      <p:pic>
        <p:nvPicPr>
          <p:cNvPr id="7" name="Picture 6" descr="Southside Behavioral Health logo">
            <a:extLst>
              <a:ext uri="{FF2B5EF4-FFF2-40B4-BE49-F238E27FC236}">
                <a16:creationId xmlns:a16="http://schemas.microsoft.com/office/drawing/2014/main" id="{565EF5AD-7B59-43BF-AF86-0E324A8D4E2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010" y="6124754"/>
            <a:ext cx="2058839" cy="733245"/>
          </a:xfrm>
          <a:prstGeom prst="rect">
            <a:avLst/>
          </a:prstGeom>
          <a:effectLst/>
        </p:spPr>
      </p:pic>
      <p:pic>
        <p:nvPicPr>
          <p:cNvPr id="8" name="Picture 7" descr="Illustration of yellow sticky note with a red pushpin with the word &quot;Important&quot; in bold letters">
            <a:extLst>
              <a:ext uri="{FF2B5EF4-FFF2-40B4-BE49-F238E27FC236}">
                <a16:creationId xmlns:a16="http://schemas.microsoft.com/office/drawing/2014/main" id="{1081E6CB-96C6-4F54-B7DB-3603295EAFF7}"/>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7349706" y="3117125"/>
            <a:ext cx="2283125" cy="2041585"/>
          </a:xfrm>
          <a:prstGeom prst="rect">
            <a:avLst/>
          </a:prstGeom>
        </p:spPr>
      </p:pic>
      <p:sp>
        <p:nvSpPr>
          <p:cNvPr id="9" name="Content Placeholder 8">
            <a:extLst>
              <a:ext uri="{FF2B5EF4-FFF2-40B4-BE49-F238E27FC236}">
                <a16:creationId xmlns:a16="http://schemas.microsoft.com/office/drawing/2014/main" id="{3A4B6B0F-1D0F-8C3F-AB40-8D05C19956C2}"/>
              </a:ext>
            </a:extLst>
          </p:cNvPr>
          <p:cNvSpPr>
            <a:spLocks noGrp="1"/>
          </p:cNvSpPr>
          <p:nvPr>
            <p:ph idx="1"/>
          </p:nvPr>
        </p:nvSpPr>
        <p:spPr>
          <a:xfrm>
            <a:off x="3887638" y="2688569"/>
            <a:ext cx="3614778" cy="3658689"/>
          </a:xfrm>
        </p:spPr>
        <p:txBody>
          <a:bodyPr>
            <a:normAutofit fontScale="70000" lnSpcReduction="20000"/>
          </a:bodyPr>
          <a:lstStyle/>
          <a:p>
            <a:pPr marL="0" indent="0" algn="ctr">
              <a:buNone/>
            </a:pPr>
            <a:r>
              <a:rPr lang="en-US" b="1" dirty="0">
                <a:solidFill>
                  <a:schemeClr val="bg1"/>
                </a:solidFill>
              </a:rPr>
              <a:t>Appointments</a:t>
            </a:r>
          </a:p>
          <a:p>
            <a:pPr marL="0" lvl="0" indent="0" algn="ctr">
              <a:buClr>
                <a:srgbClr val="ACD433"/>
              </a:buClr>
              <a:buNone/>
            </a:pPr>
            <a:r>
              <a:rPr lang="en-US" sz="1700" b="1" dirty="0">
                <a:solidFill>
                  <a:prstClr val="black"/>
                </a:solidFill>
              </a:rPr>
              <a:t>Brunswick, Mecklenburg, Halifax Counties</a:t>
            </a:r>
          </a:p>
          <a:p>
            <a:pPr marL="0" indent="0" algn="ctr">
              <a:buNone/>
            </a:pPr>
            <a:r>
              <a:rPr lang="en-US" b="1" dirty="0">
                <a:solidFill>
                  <a:schemeClr val="bg1"/>
                </a:solidFill>
              </a:rPr>
              <a:t> Centralized Scheduling</a:t>
            </a:r>
          </a:p>
          <a:p>
            <a:pPr marL="0" indent="0" algn="ctr">
              <a:buNone/>
            </a:pPr>
            <a:r>
              <a:rPr lang="en-US" dirty="0">
                <a:solidFill>
                  <a:schemeClr val="accent4">
                    <a:lumMod val="75000"/>
                  </a:schemeClr>
                </a:solidFill>
                <a:latin typeface="Open Sans"/>
                <a:hlinkClick r:id="rId7">
                  <a:extLst>
                    <a:ext uri="{A12FA001-AC4F-418D-AE19-62706E023703}">
                      <ahyp:hlinkClr xmlns:ahyp="http://schemas.microsoft.com/office/drawing/2018/hyperlinkcolor" val="tx"/>
                    </a:ext>
                  </a:extLst>
                </a:hlinkClick>
              </a:rPr>
              <a:t>1-833-272-2778</a:t>
            </a:r>
            <a:endParaRPr lang="en-US" dirty="0">
              <a:solidFill>
                <a:schemeClr val="accent4">
                  <a:lumMod val="75000"/>
                </a:schemeClr>
              </a:solidFill>
              <a:latin typeface="Open Sans"/>
            </a:endParaRPr>
          </a:p>
          <a:p>
            <a:pPr marL="0" indent="0" algn="ctr">
              <a:buNone/>
            </a:pPr>
            <a:endParaRPr lang="en-US" dirty="0">
              <a:solidFill>
                <a:schemeClr val="bg1"/>
              </a:solidFill>
            </a:endParaRPr>
          </a:p>
          <a:p>
            <a:pPr marL="0" indent="0" algn="ctr">
              <a:buNone/>
            </a:pPr>
            <a:r>
              <a:rPr lang="en-US" b="1" dirty="0">
                <a:solidFill>
                  <a:schemeClr val="bg1"/>
                </a:solidFill>
              </a:rPr>
              <a:t>Peer Warm Line</a:t>
            </a:r>
          </a:p>
          <a:p>
            <a:pPr marL="0" indent="0" algn="ctr">
              <a:buNone/>
            </a:pPr>
            <a:r>
              <a:rPr lang="en-US" sz="1700" b="1" dirty="0">
                <a:solidFill>
                  <a:schemeClr val="bg1"/>
                </a:solidFill>
              </a:rPr>
              <a:t>Monday-Friday 8:30am-10pm</a:t>
            </a:r>
          </a:p>
          <a:p>
            <a:pPr marL="0" indent="0" algn="ctr">
              <a:buNone/>
            </a:pPr>
            <a:r>
              <a:rPr lang="en-US" u="sng" dirty="0">
                <a:solidFill>
                  <a:schemeClr val="accent4">
                    <a:lumMod val="75000"/>
                  </a:schemeClr>
                </a:solidFill>
                <a:latin typeface="Open Sans"/>
              </a:rPr>
              <a:t>1-833-826-7337 (PEER)</a:t>
            </a:r>
          </a:p>
          <a:p>
            <a:pPr marL="0" indent="0" algn="ctr">
              <a:buNone/>
            </a:pPr>
            <a:endParaRPr lang="en-US" dirty="0">
              <a:solidFill>
                <a:schemeClr val="bg1"/>
              </a:solidFill>
            </a:endParaRPr>
          </a:p>
          <a:p>
            <a:pPr marL="0" indent="0" algn="ctr">
              <a:buNone/>
            </a:pPr>
            <a:r>
              <a:rPr lang="en-US" b="1" dirty="0">
                <a:solidFill>
                  <a:schemeClr val="bg1"/>
                </a:solidFill>
              </a:rPr>
              <a:t>Crisis Services</a:t>
            </a:r>
          </a:p>
          <a:p>
            <a:pPr marL="0" indent="0" algn="ctr">
              <a:buNone/>
            </a:pPr>
            <a:r>
              <a:rPr lang="en-US" sz="1700" b="1" dirty="0">
                <a:solidFill>
                  <a:schemeClr val="bg1"/>
                </a:solidFill>
              </a:rPr>
              <a:t>24hrs a day/7days a week</a:t>
            </a:r>
          </a:p>
          <a:p>
            <a:pPr marL="0" indent="0" algn="ctr">
              <a:buNone/>
            </a:pPr>
            <a:r>
              <a:rPr lang="en-US" dirty="0">
                <a:solidFill>
                  <a:schemeClr val="accent4">
                    <a:lumMod val="75000"/>
                  </a:schemeClr>
                </a:solidFill>
                <a:latin typeface="Open Sans"/>
                <a:hlinkClick r:id="rId8">
                  <a:extLst>
                    <a:ext uri="{A12FA001-AC4F-418D-AE19-62706E023703}">
                      <ahyp:hlinkClr xmlns:ahyp="http://schemas.microsoft.com/office/drawing/2018/hyperlinkcolor" val="tx"/>
                    </a:ext>
                  </a:extLst>
                </a:hlinkClick>
              </a:rPr>
              <a:t>1-833-377-7272</a:t>
            </a:r>
            <a:endParaRPr lang="en-US" dirty="0">
              <a:solidFill>
                <a:schemeClr val="accent4">
                  <a:lumMod val="75000"/>
                </a:schemeClr>
              </a:solidFill>
            </a:endParaRPr>
          </a:p>
        </p:txBody>
      </p:sp>
      <p:sp>
        <p:nvSpPr>
          <p:cNvPr id="2" name="Title 1">
            <a:extLst>
              <a:ext uri="{FF2B5EF4-FFF2-40B4-BE49-F238E27FC236}">
                <a16:creationId xmlns:a16="http://schemas.microsoft.com/office/drawing/2014/main" id="{EE943381-5BB0-4071-AE5E-21AFC98846AE}"/>
              </a:ext>
            </a:extLst>
          </p:cNvPr>
          <p:cNvSpPr>
            <a:spLocks noGrp="1"/>
          </p:cNvSpPr>
          <p:nvPr>
            <p:ph type="title"/>
          </p:nvPr>
        </p:nvSpPr>
        <p:spPr>
          <a:xfrm>
            <a:off x="3174522" y="629267"/>
            <a:ext cx="6366294" cy="1016654"/>
          </a:xfrm>
        </p:spPr>
        <p:txBody>
          <a:bodyPr>
            <a:normAutofit/>
          </a:bodyPr>
          <a:lstStyle/>
          <a:p>
            <a:r>
              <a:rPr lang="en-US" dirty="0"/>
              <a:t>SBH Important Numbers</a:t>
            </a:r>
          </a:p>
        </p:txBody>
      </p:sp>
    </p:spTree>
    <p:extLst>
      <p:ext uri="{BB962C8B-B14F-4D97-AF65-F5344CB8AC3E}">
        <p14:creationId xmlns:p14="http://schemas.microsoft.com/office/powerpoint/2010/main" val="4159548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sp>
        <p:nvSpPr>
          <p:cNvPr id="19" name="Freeform 7">
            <a:extLst>
              <a:ext uri="{FF2B5EF4-FFF2-40B4-BE49-F238E27FC236}">
                <a16:creationId xmlns:a16="http://schemas.microsoft.com/office/drawing/2014/main" id="{DD540830-1D5B-4124-AD19-E95C33AC23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tx1">
              <a:alpha val="20000"/>
            </a:schemeClr>
          </a:solidFill>
          <a:ln>
            <a:noFill/>
          </a:ln>
        </p:spPr>
        <p:txBody>
          <a:bodyPr rtlCol="0" anchor="ctr"/>
          <a:lstStyle/>
          <a:p>
            <a:pPr algn="ctr"/>
            <a:endParaRPr lang="en-US" dirty="0">
              <a:solidFill>
                <a:schemeClr val="tx1"/>
              </a:solidFill>
            </a:endParaRPr>
          </a:p>
        </p:txBody>
      </p:sp>
      <p:sp>
        <p:nvSpPr>
          <p:cNvPr id="21" name="Rectangle 20">
            <a:extLst>
              <a:ext uri="{FF2B5EF4-FFF2-40B4-BE49-F238E27FC236}">
                <a16:creationId xmlns:a16="http://schemas.microsoft.com/office/drawing/2014/main" id="{8B1928F0-389D-4382-8440-F6150A01C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924298"/>
            <a:ext cx="12192417" cy="293370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5">
            <a:extLst>
              <a:ext uri="{FF2B5EF4-FFF2-40B4-BE49-F238E27FC236}">
                <a16:creationId xmlns:a16="http://schemas.microsoft.com/office/drawing/2014/main" id="{DF9B0FBD-51D8-4E3C-9E78-429AE66768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1695" cy="2802467"/>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rgbClr val="FFFFFF"/>
          </a:solidFill>
          <a:ln>
            <a:noFill/>
          </a:ln>
        </p:spPr>
      </p:sp>
      <p:pic>
        <p:nvPicPr>
          <p:cNvPr id="6" name="Picture 5" descr="Southside Behavioral Health logo">
            <a:extLst>
              <a:ext uri="{FF2B5EF4-FFF2-40B4-BE49-F238E27FC236}">
                <a16:creationId xmlns:a16="http://schemas.microsoft.com/office/drawing/2014/main" id="{288C05C7-A2F7-4587-8268-75474135913F}"/>
              </a:ext>
            </a:extLst>
          </p:cNvPr>
          <p:cNvPicPr>
            <a:picLocks noChangeAspect="1"/>
          </p:cNvPicPr>
          <p:nvPr/>
        </p:nvPicPr>
        <p:blipFill>
          <a:blip r:embed="rId3"/>
          <a:stretch>
            <a:fillRect/>
          </a:stretch>
        </p:blipFill>
        <p:spPr>
          <a:xfrm>
            <a:off x="3853132" y="5710686"/>
            <a:ext cx="2524663" cy="961279"/>
          </a:xfrm>
          <a:prstGeom prst="rect">
            <a:avLst/>
          </a:prstGeom>
          <a:effectLst/>
        </p:spPr>
      </p:pic>
      <p:sp>
        <p:nvSpPr>
          <p:cNvPr id="3" name="Content Placeholder 2">
            <a:extLst>
              <a:ext uri="{FF2B5EF4-FFF2-40B4-BE49-F238E27FC236}">
                <a16:creationId xmlns:a16="http://schemas.microsoft.com/office/drawing/2014/main" id="{95BAF7CE-8E81-42BA-9B84-87749996147D}"/>
              </a:ext>
            </a:extLst>
          </p:cNvPr>
          <p:cNvSpPr>
            <a:spLocks noGrp="1"/>
          </p:cNvSpPr>
          <p:nvPr>
            <p:ph idx="1"/>
          </p:nvPr>
        </p:nvSpPr>
        <p:spPr>
          <a:xfrm>
            <a:off x="3283789" y="2495035"/>
            <a:ext cx="5768197" cy="2594550"/>
          </a:xfrm>
        </p:spPr>
        <p:txBody>
          <a:bodyPr>
            <a:normAutofit/>
          </a:bodyPr>
          <a:lstStyle/>
          <a:p>
            <a:pPr marL="0" indent="0">
              <a:lnSpc>
                <a:spcPct val="90000"/>
              </a:lnSpc>
              <a:buNone/>
            </a:pPr>
            <a:endParaRPr lang="en-US" dirty="0">
              <a:solidFill>
                <a:schemeClr val="bg1"/>
              </a:solidFill>
            </a:endParaRPr>
          </a:p>
          <a:p>
            <a:pPr marL="0" indent="0">
              <a:lnSpc>
                <a:spcPct val="90000"/>
              </a:lnSpc>
              <a:buNone/>
            </a:pPr>
            <a:r>
              <a:rPr lang="en-US" dirty="0">
                <a:solidFill>
                  <a:schemeClr val="bg1"/>
                </a:solidFill>
              </a:rPr>
              <a:t>Debra Berryman, LCSW</a:t>
            </a:r>
          </a:p>
          <a:p>
            <a:pPr marL="0" indent="0">
              <a:lnSpc>
                <a:spcPct val="90000"/>
              </a:lnSpc>
              <a:buNone/>
            </a:pPr>
            <a:r>
              <a:rPr lang="en-US" dirty="0">
                <a:solidFill>
                  <a:schemeClr val="bg1"/>
                </a:solidFill>
              </a:rPr>
              <a:t>Divisional Director of Adult Behavioral Health</a:t>
            </a:r>
          </a:p>
          <a:p>
            <a:pPr marL="0" indent="0">
              <a:lnSpc>
                <a:spcPct val="90000"/>
              </a:lnSpc>
              <a:buNone/>
            </a:pPr>
            <a:r>
              <a:rPr lang="en-US" dirty="0">
                <a:solidFill>
                  <a:schemeClr val="bg1"/>
                </a:solidFill>
              </a:rPr>
              <a:t>434.572.6916 Ext. 1522</a:t>
            </a:r>
          </a:p>
          <a:p>
            <a:pPr marL="0" indent="0">
              <a:lnSpc>
                <a:spcPct val="90000"/>
              </a:lnSpc>
              <a:buNone/>
            </a:pPr>
            <a:r>
              <a:rPr lang="en-US" dirty="0">
                <a:solidFill>
                  <a:srgbClr val="0070C0"/>
                </a:solidFill>
                <a:hlinkClick r:id="rId4">
                  <a:extLst>
                    <a:ext uri="{A12FA001-AC4F-418D-AE19-62706E023703}">
                      <ahyp:hlinkClr xmlns:ahyp="http://schemas.microsoft.com/office/drawing/2018/hyperlinkcolor" val="tx"/>
                    </a:ext>
                  </a:extLst>
                </a:hlinkClick>
              </a:rPr>
              <a:t>dberryman@southsidebh.org</a:t>
            </a:r>
            <a:endParaRPr lang="en-US" dirty="0">
              <a:solidFill>
                <a:srgbClr val="0070C0"/>
              </a:solidFill>
            </a:endParaRPr>
          </a:p>
          <a:p>
            <a:pPr marL="0" indent="0">
              <a:lnSpc>
                <a:spcPct val="90000"/>
              </a:lnSpc>
              <a:buNone/>
            </a:pPr>
            <a:r>
              <a:rPr lang="en-US" dirty="0">
                <a:solidFill>
                  <a:srgbClr val="0070C0"/>
                </a:solidFill>
              </a:rPr>
              <a:t>southsidebh.org</a:t>
            </a:r>
          </a:p>
        </p:txBody>
      </p:sp>
      <p:sp>
        <p:nvSpPr>
          <p:cNvPr id="2" name="Title 1">
            <a:extLst>
              <a:ext uri="{FF2B5EF4-FFF2-40B4-BE49-F238E27FC236}">
                <a16:creationId xmlns:a16="http://schemas.microsoft.com/office/drawing/2014/main" id="{FF79FAEF-4DBD-4FD4-BEE3-E4B4FC1E4E4E}"/>
              </a:ext>
            </a:extLst>
          </p:cNvPr>
          <p:cNvSpPr>
            <a:spLocks noGrp="1"/>
          </p:cNvSpPr>
          <p:nvPr>
            <p:ph type="title"/>
          </p:nvPr>
        </p:nvSpPr>
        <p:spPr>
          <a:xfrm>
            <a:off x="648930" y="629267"/>
            <a:ext cx="9252154" cy="1016654"/>
          </a:xfrm>
        </p:spPr>
        <p:txBody>
          <a:bodyPr>
            <a:normAutofit/>
          </a:bodyPr>
          <a:lstStyle/>
          <a:p>
            <a:pPr algn="ctr"/>
            <a:r>
              <a:rPr lang="en-US" dirty="0"/>
              <a:t>Thank You</a:t>
            </a:r>
          </a:p>
        </p:txBody>
      </p:sp>
    </p:spTree>
    <p:extLst>
      <p:ext uri="{BB962C8B-B14F-4D97-AF65-F5344CB8AC3E}">
        <p14:creationId xmlns:p14="http://schemas.microsoft.com/office/powerpoint/2010/main" val="4205059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554AC-F256-40AB-B673-7788B03CC78A}"/>
              </a:ext>
            </a:extLst>
          </p:cNvPr>
          <p:cNvSpPr>
            <a:spLocks noGrp="1"/>
          </p:cNvSpPr>
          <p:nvPr>
            <p:ph type="title"/>
          </p:nvPr>
        </p:nvSpPr>
        <p:spPr/>
        <p:txBody>
          <a:bodyPr/>
          <a:lstStyle/>
          <a:p>
            <a:r>
              <a:rPr lang="en-US" dirty="0"/>
              <a:t>Statistics</a:t>
            </a:r>
          </a:p>
        </p:txBody>
      </p:sp>
      <p:sp>
        <p:nvSpPr>
          <p:cNvPr id="3" name="Content Placeholder 2">
            <a:extLst>
              <a:ext uri="{FF2B5EF4-FFF2-40B4-BE49-F238E27FC236}">
                <a16:creationId xmlns:a16="http://schemas.microsoft.com/office/drawing/2014/main" id="{3273B35F-7D7E-4453-B472-06D980BF9A49}"/>
              </a:ext>
            </a:extLst>
          </p:cNvPr>
          <p:cNvSpPr>
            <a:spLocks noGrp="1"/>
          </p:cNvSpPr>
          <p:nvPr>
            <p:ph idx="1"/>
          </p:nvPr>
        </p:nvSpPr>
        <p:spPr>
          <a:xfrm>
            <a:off x="1103312" y="1397480"/>
            <a:ext cx="8946541" cy="5129842"/>
          </a:xfrm>
        </p:spPr>
        <p:txBody>
          <a:bodyPr>
            <a:normAutofit fontScale="92500" lnSpcReduction="10000"/>
          </a:bodyPr>
          <a:lstStyle/>
          <a:p>
            <a:pPr marL="0" indent="0">
              <a:buNone/>
            </a:pPr>
            <a:r>
              <a:rPr lang="en-US" dirty="0"/>
              <a:t>According to National Alliance on Mental Illness (NAMI) of VA:</a:t>
            </a:r>
          </a:p>
          <a:p>
            <a:r>
              <a:rPr lang="en-US" dirty="0"/>
              <a:t>Major Depressive Disorder is the leading cause of disability in the U.S. and Canada in adults aged 15-44</a:t>
            </a:r>
          </a:p>
          <a:p>
            <a:r>
              <a:rPr lang="en-US" dirty="0"/>
              <a:t>Every 12 minutes 1 American dies by suicide </a:t>
            </a:r>
          </a:p>
          <a:p>
            <a:r>
              <a:rPr lang="en-US" dirty="0"/>
              <a:t>In VA, the rate of suicide in 2016 for the general public was 16.9 deaths  </a:t>
            </a:r>
            <a:r>
              <a:rPr lang="en-US"/>
              <a:t>per 100,000 </a:t>
            </a:r>
            <a:r>
              <a:rPr lang="en-US" dirty="0"/>
              <a:t>and for veterans it was 23.5 deaths per 100,000</a:t>
            </a:r>
          </a:p>
          <a:p>
            <a:pPr marL="0" indent="0">
              <a:buNone/>
            </a:pPr>
            <a:endParaRPr lang="en-US" dirty="0"/>
          </a:p>
          <a:p>
            <a:pPr marL="0" indent="0">
              <a:buNone/>
            </a:pPr>
            <a:r>
              <a:rPr lang="en-US" sz="1900" dirty="0">
                <a:solidFill>
                  <a:prstClr val="white"/>
                </a:solidFill>
              </a:rPr>
              <a:t>The Substance Abuse and Mental Health Services Administration </a:t>
            </a:r>
            <a:r>
              <a:rPr lang="en-US" dirty="0"/>
              <a:t>(SAMHSA) reports:</a:t>
            </a:r>
          </a:p>
          <a:p>
            <a:r>
              <a:rPr lang="en-US" dirty="0"/>
              <a:t>12.2 million adults aged 18 or older in the U.S. reported having serious thoughts of suicide and 1.2 million adults attempted suicide in 2020.</a:t>
            </a:r>
          </a:p>
          <a:p>
            <a:pPr marL="0" indent="0">
              <a:buNone/>
            </a:pPr>
            <a:endParaRPr lang="en-US" dirty="0"/>
          </a:p>
          <a:p>
            <a:pPr marL="0" indent="0">
              <a:buNone/>
            </a:pPr>
            <a:r>
              <a:rPr lang="en-US" sz="1600" dirty="0">
                <a:hlinkClick r:id="rId2">
                  <a:extLst>
                    <a:ext uri="{A12FA001-AC4F-418D-AE19-62706E023703}">
                      <ahyp:hlinkClr xmlns:ahyp="http://schemas.microsoft.com/office/drawing/2018/hyperlinkcolor" val="tx"/>
                    </a:ext>
                  </a:extLst>
                </a:hlinkClick>
              </a:rPr>
              <a:t>https://namivirginia.org/</a:t>
            </a:r>
            <a:endParaRPr lang="en-US" sz="1600" dirty="0"/>
          </a:p>
          <a:p>
            <a:pPr marL="0" indent="0">
              <a:buNone/>
            </a:pPr>
            <a:r>
              <a:rPr lang="en-US" sz="1600" dirty="0"/>
              <a:t>https://www.samhsa.gov/data/report/2020-nsduh-annual-national-report</a:t>
            </a:r>
          </a:p>
          <a:p>
            <a:pPr marL="0" indent="0">
              <a:buNone/>
            </a:pPr>
            <a:endParaRPr lang="en-US" sz="1600" dirty="0"/>
          </a:p>
        </p:txBody>
      </p:sp>
    </p:spTree>
    <p:extLst>
      <p:ext uri="{BB962C8B-B14F-4D97-AF65-F5344CB8AC3E}">
        <p14:creationId xmlns:p14="http://schemas.microsoft.com/office/powerpoint/2010/main" val="933875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7">
            <a:extLst>
              <a:ext uri="{FF2B5EF4-FFF2-40B4-BE49-F238E27FC236}">
                <a16:creationId xmlns:a16="http://schemas.microsoft.com/office/drawing/2014/main" id="{052BEFF1-896C-45B1-B02C-96A6A1BC3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dirty="0"/>
          </a:p>
        </p:txBody>
      </p:sp>
      <p:sp>
        <p:nvSpPr>
          <p:cNvPr id="20" name="Freeform 36">
            <a:extLst>
              <a:ext uri="{FF2B5EF4-FFF2-40B4-BE49-F238E27FC236}">
                <a16:creationId xmlns:a16="http://schemas.microsoft.com/office/drawing/2014/main" id="{BB237A14-61B1-4C00-A670-5D8D68A86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dirty="0"/>
          </a:p>
        </p:txBody>
      </p:sp>
      <p:sp>
        <p:nvSpPr>
          <p:cNvPr id="12" name="Freeform: Shape 11">
            <a:extLst>
              <a:ext uri="{FF2B5EF4-FFF2-40B4-BE49-F238E27FC236}">
                <a16:creationId xmlns:a16="http://schemas.microsoft.com/office/drawing/2014/main" id="{8598F259-6F54-47A3-8D13-1603D786A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0BA768A8-4FED-4ED8-9E46-6BE72188E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1" name="Content Placeholder 2">
            <a:extLst>
              <a:ext uri="{FF2B5EF4-FFF2-40B4-BE49-F238E27FC236}">
                <a16:creationId xmlns:a16="http://schemas.microsoft.com/office/drawing/2014/main" id="{D87A715B-3688-4620-BFE7-2B245FB30DA8}"/>
              </a:ext>
            </a:extLst>
          </p:cNvPr>
          <p:cNvSpPr>
            <a:spLocks noGrp="1"/>
          </p:cNvSpPr>
          <p:nvPr>
            <p:ph idx="1"/>
          </p:nvPr>
        </p:nvSpPr>
        <p:spPr>
          <a:xfrm>
            <a:off x="5042671" y="1143000"/>
            <a:ext cx="6884374" cy="5555412"/>
          </a:xfrm>
        </p:spPr>
        <p:txBody>
          <a:bodyPr>
            <a:normAutofit fontScale="92500" lnSpcReduction="20000"/>
          </a:bodyPr>
          <a:lstStyle/>
          <a:p>
            <a:pPr marL="0" indent="0">
              <a:lnSpc>
                <a:spcPct val="90000"/>
              </a:lnSpc>
              <a:buClr>
                <a:schemeClr val="accent4">
                  <a:lumMod val="75000"/>
                </a:schemeClr>
              </a:buClr>
              <a:buNone/>
            </a:pPr>
            <a:r>
              <a:rPr lang="en-US" sz="1400" dirty="0">
                <a:latin typeface="+mn-lt"/>
                <a:cs typeface="Arial" panose="020B0604020202020204" pitchFamily="34" charset="0"/>
              </a:rPr>
              <a:t>People often use the word </a:t>
            </a:r>
            <a:r>
              <a:rPr lang="en-US" sz="1400" b="1" i="1" dirty="0">
                <a:latin typeface="+mn-lt"/>
                <a:cs typeface="Arial" panose="020B0604020202020204" pitchFamily="34" charset="0"/>
              </a:rPr>
              <a:t>“depressed” </a:t>
            </a:r>
            <a:r>
              <a:rPr lang="en-US" sz="1400" dirty="0">
                <a:latin typeface="+mn-lt"/>
                <a:cs typeface="Arial" panose="020B0604020202020204" pitchFamily="34" charset="0"/>
              </a:rPr>
              <a:t>to describe feelings of sadness, grief or their overall mood.</a:t>
            </a:r>
          </a:p>
          <a:p>
            <a:pPr marL="0" indent="0">
              <a:lnSpc>
                <a:spcPct val="90000"/>
              </a:lnSpc>
              <a:buClr>
                <a:schemeClr val="accent4">
                  <a:lumMod val="75000"/>
                </a:schemeClr>
              </a:buClr>
              <a:buNone/>
            </a:pPr>
            <a:r>
              <a:rPr lang="en-US" sz="1400" dirty="0">
                <a:latin typeface="+mn-lt"/>
                <a:cs typeface="Arial" panose="020B0604020202020204" pitchFamily="34" charset="0"/>
              </a:rPr>
              <a:t>Diagnostic and Statistical Manual of Mental Disorders (DSM) is used to diagnose based on symptom severity, frequency and duration. The DSM classifies several types of depression with varying degrees of symptom severity.</a:t>
            </a:r>
          </a:p>
          <a:p>
            <a:pPr marL="0" indent="0">
              <a:lnSpc>
                <a:spcPct val="90000"/>
              </a:lnSpc>
              <a:buNone/>
            </a:pPr>
            <a:r>
              <a:rPr lang="en-US" sz="1400" b="1" dirty="0">
                <a:latin typeface="+mn-lt"/>
                <a:cs typeface="Arial" panose="020B0604020202020204" pitchFamily="34" charset="0"/>
              </a:rPr>
              <a:t>Major Depressive Disorder</a:t>
            </a:r>
            <a:r>
              <a:rPr lang="en-US" sz="1400" dirty="0">
                <a:latin typeface="+mn-lt"/>
                <a:cs typeface="Arial" panose="020B0604020202020204" pitchFamily="34" charset="0"/>
              </a:rPr>
              <a:t>:</a:t>
            </a:r>
          </a:p>
          <a:p>
            <a:pPr marL="0" indent="0">
              <a:lnSpc>
                <a:spcPct val="90000"/>
              </a:lnSpc>
              <a:buClr>
                <a:schemeClr val="accent4">
                  <a:lumMod val="75000"/>
                </a:schemeClr>
              </a:buClr>
              <a:buNone/>
            </a:pPr>
            <a:r>
              <a:rPr lang="en-US" sz="1400" dirty="0">
                <a:latin typeface="+mn-lt"/>
                <a:cs typeface="Arial" panose="020B0604020202020204" pitchFamily="34" charset="0"/>
              </a:rPr>
              <a:t>Must have </a:t>
            </a:r>
            <a:r>
              <a:rPr lang="en-US" sz="1400" b="1" dirty="0">
                <a:latin typeface="+mn-lt"/>
                <a:cs typeface="Arial" panose="020B0604020202020204" pitchFamily="34" charset="0"/>
              </a:rPr>
              <a:t>5 or more symptoms </a:t>
            </a:r>
            <a:r>
              <a:rPr lang="en-US" sz="1400" dirty="0">
                <a:latin typeface="+mn-lt"/>
                <a:cs typeface="Arial" panose="020B0604020202020204" pitchFamily="34" charset="0"/>
              </a:rPr>
              <a:t>during the same </a:t>
            </a:r>
            <a:r>
              <a:rPr lang="en-US" sz="1400" b="1" dirty="0">
                <a:latin typeface="+mn-lt"/>
                <a:cs typeface="Arial" panose="020B0604020202020204" pitchFamily="34" charset="0"/>
              </a:rPr>
              <a:t>2-week</a:t>
            </a:r>
            <a:r>
              <a:rPr lang="en-US" sz="1400" dirty="0">
                <a:latin typeface="+mn-lt"/>
                <a:cs typeface="Arial" panose="020B0604020202020204" pitchFamily="34" charset="0"/>
              </a:rPr>
              <a:t> period that are a change from usual functioning that cause significant impairment in social, occupational or other important areas of functioning. </a:t>
            </a:r>
          </a:p>
          <a:p>
            <a:pPr marL="0" indent="0">
              <a:lnSpc>
                <a:spcPct val="90000"/>
              </a:lnSpc>
              <a:buClr>
                <a:schemeClr val="accent4">
                  <a:lumMod val="75000"/>
                </a:schemeClr>
              </a:buClr>
              <a:buNone/>
            </a:pPr>
            <a:r>
              <a:rPr lang="en-US" sz="1400" dirty="0">
                <a:latin typeface="+mn-lt"/>
                <a:cs typeface="Arial" panose="020B0604020202020204" pitchFamily="34" charset="0"/>
              </a:rPr>
              <a:t>At least </a:t>
            </a:r>
            <a:r>
              <a:rPr lang="en-US" sz="1400" b="1" dirty="0">
                <a:latin typeface="+mn-lt"/>
                <a:cs typeface="Arial" panose="020B0604020202020204" pitchFamily="34" charset="0"/>
              </a:rPr>
              <a:t>1 </a:t>
            </a:r>
            <a:r>
              <a:rPr lang="en-US" sz="1400" dirty="0">
                <a:latin typeface="+mn-lt"/>
                <a:cs typeface="Arial" panose="020B0604020202020204" pitchFamily="34" charset="0"/>
              </a:rPr>
              <a:t>of the symptoms must be </a:t>
            </a:r>
            <a:r>
              <a:rPr lang="en-US" sz="1400" b="1" dirty="0">
                <a:latin typeface="+mn-lt"/>
                <a:cs typeface="Arial" panose="020B0604020202020204" pitchFamily="34" charset="0"/>
              </a:rPr>
              <a:t>depressed mood </a:t>
            </a:r>
            <a:r>
              <a:rPr lang="en-US" sz="1400" dirty="0">
                <a:latin typeface="+mn-lt"/>
                <a:cs typeface="Arial" panose="020B0604020202020204" pitchFamily="34" charset="0"/>
              </a:rPr>
              <a:t>or </a:t>
            </a:r>
            <a:r>
              <a:rPr lang="en-US" sz="1400" b="1" dirty="0">
                <a:latin typeface="+mn-lt"/>
                <a:cs typeface="Arial" panose="020B0604020202020204" pitchFamily="34" charset="0"/>
              </a:rPr>
              <a:t>loss of interest</a:t>
            </a:r>
            <a:r>
              <a:rPr lang="en-US" sz="1400" dirty="0">
                <a:latin typeface="+mn-lt"/>
                <a:cs typeface="Arial" panose="020B0604020202020204" pitchFamily="34" charset="0"/>
              </a:rPr>
              <a:t>. </a:t>
            </a:r>
          </a:p>
          <a:p>
            <a:pPr marL="800100" lvl="1" indent="-342900">
              <a:lnSpc>
                <a:spcPct val="90000"/>
              </a:lnSpc>
              <a:buClr>
                <a:schemeClr val="accent4">
                  <a:lumMod val="75000"/>
                </a:schemeClr>
              </a:buClr>
              <a:buFont typeface="+mj-lt"/>
              <a:buAutoNum type="arabicPeriod"/>
            </a:pPr>
            <a:r>
              <a:rPr lang="en-US" sz="1400" b="1" dirty="0">
                <a:latin typeface="+mn-lt"/>
                <a:cs typeface="Arial" panose="020B0604020202020204" pitchFamily="34" charset="0"/>
              </a:rPr>
              <a:t>Depressed mood </a:t>
            </a:r>
            <a:r>
              <a:rPr lang="en-US" sz="1400" dirty="0">
                <a:latin typeface="+mn-lt"/>
                <a:cs typeface="Arial" panose="020B0604020202020204" pitchFamily="34" charset="0"/>
              </a:rPr>
              <a:t>most days, nearly every day</a:t>
            </a:r>
          </a:p>
          <a:p>
            <a:pPr lvl="2" indent="-285750">
              <a:lnSpc>
                <a:spcPct val="90000"/>
              </a:lnSpc>
              <a:buClr>
                <a:schemeClr val="accent4">
                  <a:lumMod val="75000"/>
                </a:schemeClr>
              </a:buClr>
              <a:buFont typeface="Arial" panose="020B0604020202020204" pitchFamily="34" charset="0"/>
              <a:buChar char="•"/>
            </a:pPr>
            <a:r>
              <a:rPr lang="en-US" sz="1400" dirty="0">
                <a:cs typeface="Arial" panose="020B0604020202020204" pitchFamily="34" charset="0"/>
              </a:rPr>
              <a:t>Crying spells or feeling like crying</a:t>
            </a:r>
          </a:p>
          <a:p>
            <a:pPr lvl="2" indent="-285750">
              <a:lnSpc>
                <a:spcPct val="90000"/>
              </a:lnSpc>
              <a:buClr>
                <a:schemeClr val="accent4">
                  <a:lumMod val="75000"/>
                </a:schemeClr>
              </a:buClr>
              <a:buFont typeface="Arial" panose="020B0604020202020204" pitchFamily="34" charset="0"/>
              <a:buChar char="•"/>
            </a:pPr>
            <a:r>
              <a:rPr lang="en-US" sz="1400" dirty="0">
                <a:cs typeface="Arial" panose="020B0604020202020204" pitchFamily="34" charset="0"/>
              </a:rPr>
              <a:t>Thoughts of dying or wishing to be dead</a:t>
            </a:r>
            <a:endParaRPr lang="en-US" sz="1400" dirty="0">
              <a:latin typeface="+mn-lt"/>
              <a:cs typeface="Arial" panose="020B0604020202020204" pitchFamily="34" charset="0"/>
            </a:endParaRPr>
          </a:p>
          <a:p>
            <a:pPr marL="800100" lvl="1" indent="-342900">
              <a:lnSpc>
                <a:spcPct val="90000"/>
              </a:lnSpc>
              <a:buClr>
                <a:schemeClr val="accent4">
                  <a:lumMod val="75000"/>
                </a:schemeClr>
              </a:buClr>
              <a:buFont typeface="+mj-lt"/>
              <a:buAutoNum type="arabicPeriod"/>
            </a:pPr>
            <a:r>
              <a:rPr lang="en-US" sz="1400" b="1" dirty="0">
                <a:latin typeface="+mn-lt"/>
                <a:cs typeface="Arial" panose="020B0604020202020204" pitchFamily="34" charset="0"/>
              </a:rPr>
              <a:t>Loss of interest</a:t>
            </a:r>
            <a:r>
              <a:rPr lang="en-US" sz="1400" dirty="0">
                <a:latin typeface="+mn-lt"/>
                <a:cs typeface="Arial" panose="020B0604020202020204" pitchFamily="34" charset="0"/>
              </a:rPr>
              <a:t>, motivation or enjoyment in activities</a:t>
            </a:r>
          </a:p>
          <a:p>
            <a:pPr marL="800100" lvl="1" indent="-342900">
              <a:lnSpc>
                <a:spcPct val="90000"/>
              </a:lnSpc>
              <a:buClr>
                <a:schemeClr val="accent4">
                  <a:lumMod val="75000"/>
                </a:schemeClr>
              </a:buClr>
              <a:buFont typeface="+mj-lt"/>
              <a:buAutoNum type="arabicPeriod"/>
            </a:pPr>
            <a:r>
              <a:rPr lang="en-US" sz="1400" dirty="0">
                <a:cs typeface="Arial" panose="020B0604020202020204" pitchFamily="34" charset="0"/>
              </a:rPr>
              <a:t>Loss of appetite or eating too much, weight loss/gain</a:t>
            </a:r>
            <a:endParaRPr lang="en-US" sz="1400" dirty="0">
              <a:latin typeface="+mn-lt"/>
              <a:cs typeface="Arial" panose="020B0604020202020204" pitchFamily="34" charset="0"/>
            </a:endParaRPr>
          </a:p>
          <a:p>
            <a:pPr marL="800100" lvl="1" indent="-342900">
              <a:lnSpc>
                <a:spcPct val="90000"/>
              </a:lnSpc>
              <a:buClr>
                <a:schemeClr val="accent4">
                  <a:lumMod val="75000"/>
                </a:schemeClr>
              </a:buClr>
              <a:buFont typeface="+mj-lt"/>
              <a:buAutoNum type="arabicPeriod"/>
            </a:pPr>
            <a:r>
              <a:rPr lang="en-US" sz="1400" dirty="0">
                <a:cs typeface="Arial" panose="020B0604020202020204" pitchFamily="34" charset="0"/>
              </a:rPr>
              <a:t>Difficulty falling asleep/staying asleep or sleeping too much</a:t>
            </a:r>
          </a:p>
          <a:p>
            <a:pPr marL="800100" lvl="1" indent="-342900">
              <a:lnSpc>
                <a:spcPct val="90000"/>
              </a:lnSpc>
              <a:buClr>
                <a:schemeClr val="accent4">
                  <a:lumMod val="75000"/>
                </a:schemeClr>
              </a:buClr>
              <a:buFont typeface="+mj-lt"/>
              <a:buAutoNum type="arabicPeriod"/>
            </a:pPr>
            <a:r>
              <a:rPr lang="en-US" sz="1400" dirty="0">
                <a:cs typeface="Arial" panose="020B0604020202020204" pitchFamily="34" charset="0"/>
              </a:rPr>
              <a:t>Moving slowly or having restless movements </a:t>
            </a:r>
          </a:p>
          <a:p>
            <a:pPr marL="800100" lvl="1" indent="-342900">
              <a:lnSpc>
                <a:spcPct val="90000"/>
              </a:lnSpc>
              <a:buClr>
                <a:schemeClr val="accent4">
                  <a:lumMod val="75000"/>
                </a:schemeClr>
              </a:buClr>
              <a:buFont typeface="+mj-lt"/>
              <a:buAutoNum type="arabicPeriod"/>
            </a:pPr>
            <a:r>
              <a:rPr lang="en-US" sz="1400" dirty="0">
                <a:cs typeface="Arial" panose="020B0604020202020204" pitchFamily="34" charset="0"/>
              </a:rPr>
              <a:t>Lack of energy/fatigue </a:t>
            </a:r>
          </a:p>
          <a:p>
            <a:pPr marL="800100" lvl="1" indent="-342900">
              <a:lnSpc>
                <a:spcPct val="90000"/>
              </a:lnSpc>
              <a:buClr>
                <a:schemeClr val="accent4">
                  <a:lumMod val="75000"/>
                </a:schemeClr>
              </a:buClr>
              <a:buFont typeface="+mj-lt"/>
              <a:buAutoNum type="arabicPeriod"/>
            </a:pPr>
            <a:r>
              <a:rPr lang="en-US" sz="1400" dirty="0">
                <a:cs typeface="Arial" panose="020B0604020202020204" pitchFamily="34" charset="0"/>
              </a:rPr>
              <a:t>Feeling hopeless, helpless, worthless or feeling guilty for no reason</a:t>
            </a:r>
          </a:p>
          <a:p>
            <a:pPr marL="800100" lvl="1" indent="-342900">
              <a:lnSpc>
                <a:spcPct val="90000"/>
              </a:lnSpc>
              <a:buClr>
                <a:schemeClr val="accent4">
                  <a:lumMod val="75000"/>
                </a:schemeClr>
              </a:buClr>
              <a:buFont typeface="+mj-lt"/>
              <a:buAutoNum type="arabicPeriod"/>
            </a:pPr>
            <a:r>
              <a:rPr lang="en-US" sz="1400" dirty="0">
                <a:cs typeface="Arial" panose="020B0604020202020204" pitchFamily="34" charset="0"/>
              </a:rPr>
              <a:t>Difficulty concentrating or making decisions</a:t>
            </a:r>
          </a:p>
          <a:p>
            <a:pPr marL="457200" lvl="1" indent="0">
              <a:lnSpc>
                <a:spcPct val="90000"/>
              </a:lnSpc>
              <a:buNone/>
            </a:pPr>
            <a:endParaRPr lang="en-US" sz="1400" dirty="0">
              <a:latin typeface="+mn-lt"/>
              <a:cs typeface="Arial" panose="020B0604020202020204" pitchFamily="34" charset="0"/>
            </a:endParaRPr>
          </a:p>
          <a:p>
            <a:pPr marL="457200" lvl="1" indent="0">
              <a:lnSpc>
                <a:spcPct val="90000"/>
              </a:lnSpc>
              <a:buNone/>
            </a:pPr>
            <a:r>
              <a:rPr lang="en-US" sz="1200" dirty="0"/>
              <a:t>*American Psychiatric Association. (2013). Diagnostic and Statistical Manual of Mental Disorders (5th ed.). https://doi.org/10.1176/appi.books.9780890425596</a:t>
            </a:r>
          </a:p>
          <a:p>
            <a:pPr>
              <a:lnSpc>
                <a:spcPct val="90000"/>
              </a:lnSpc>
            </a:pPr>
            <a:endParaRPr lang="en-US" sz="1000" dirty="0"/>
          </a:p>
        </p:txBody>
      </p:sp>
      <p:pic>
        <p:nvPicPr>
          <p:cNvPr id="4" name="Picture 3" descr="Man in a suit looking down with his hands under his head under a dark storm cloud">
            <a:extLst>
              <a:ext uri="{FF2B5EF4-FFF2-40B4-BE49-F238E27FC236}">
                <a16:creationId xmlns:a16="http://schemas.microsoft.com/office/drawing/2014/main" id="{F97591A7-4F2C-42BD-B69C-43899E44891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09007" y="2799505"/>
            <a:ext cx="4170674" cy="3709642"/>
          </a:xfrm>
          <a:prstGeom prst="rect">
            <a:avLst/>
          </a:prstGeom>
        </p:spPr>
      </p:pic>
      <p:sp>
        <p:nvSpPr>
          <p:cNvPr id="2" name="Title 1">
            <a:extLst>
              <a:ext uri="{FF2B5EF4-FFF2-40B4-BE49-F238E27FC236}">
                <a16:creationId xmlns:a16="http://schemas.microsoft.com/office/drawing/2014/main" id="{88136121-20D1-4967-ACAD-B874BCB7599F}"/>
              </a:ext>
            </a:extLst>
          </p:cNvPr>
          <p:cNvSpPr>
            <a:spLocks noGrp="1"/>
          </p:cNvSpPr>
          <p:nvPr>
            <p:ph type="title"/>
          </p:nvPr>
        </p:nvSpPr>
        <p:spPr>
          <a:xfrm>
            <a:off x="483327" y="348854"/>
            <a:ext cx="3749040" cy="5767888"/>
          </a:xfrm>
        </p:spPr>
        <p:txBody>
          <a:bodyPr>
            <a:normAutofit/>
          </a:bodyPr>
          <a:lstStyle/>
          <a:p>
            <a:pPr algn="ctr"/>
            <a:br>
              <a:rPr lang="en-US" dirty="0">
                <a:solidFill>
                  <a:srgbClr val="FFFFFF"/>
                </a:solidFill>
              </a:rPr>
            </a:br>
            <a:r>
              <a:rPr lang="en-US" dirty="0">
                <a:solidFill>
                  <a:srgbClr val="FFFFFF"/>
                </a:solidFill>
              </a:rPr>
              <a:t>Depression</a:t>
            </a:r>
          </a:p>
        </p:txBody>
      </p:sp>
    </p:spTree>
    <p:extLst>
      <p:ext uri="{BB962C8B-B14F-4D97-AF65-F5344CB8AC3E}">
        <p14:creationId xmlns:p14="http://schemas.microsoft.com/office/powerpoint/2010/main" val="4197308206"/>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19"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0"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useBgFill="1">
        <p:nvSpPr>
          <p:cNvPr id="21"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3" name="Content Placeholder 2">
            <a:extLst>
              <a:ext uri="{FF2B5EF4-FFF2-40B4-BE49-F238E27FC236}">
                <a16:creationId xmlns:a16="http://schemas.microsoft.com/office/drawing/2014/main" id="{4E5B17C2-1A22-47C1-8186-1001B67D5F16}"/>
              </a:ext>
            </a:extLst>
          </p:cNvPr>
          <p:cNvSpPr>
            <a:spLocks noGrp="1"/>
          </p:cNvSpPr>
          <p:nvPr>
            <p:ph idx="1"/>
          </p:nvPr>
        </p:nvSpPr>
        <p:spPr>
          <a:xfrm>
            <a:off x="92016" y="2452349"/>
            <a:ext cx="11933208" cy="4224496"/>
          </a:xfrm>
        </p:spPr>
        <p:txBody>
          <a:bodyPr>
            <a:normAutofit fontScale="92500" lnSpcReduction="20000"/>
          </a:bodyPr>
          <a:lstStyle/>
          <a:p>
            <a:pPr marL="0" indent="0">
              <a:lnSpc>
                <a:spcPct val="90000"/>
              </a:lnSpc>
              <a:buNone/>
            </a:pPr>
            <a:r>
              <a:rPr lang="en-US" sz="1400" dirty="0">
                <a:latin typeface="+mn-lt"/>
                <a:cs typeface="Arial" panose="020B0604020202020204" pitchFamily="34" charset="0"/>
              </a:rPr>
              <a:t>Biological/Genetic Predisposition: </a:t>
            </a:r>
          </a:p>
          <a:p>
            <a:pPr lvl="1">
              <a:lnSpc>
                <a:spcPct val="90000"/>
              </a:lnSpc>
            </a:pPr>
            <a:r>
              <a:rPr lang="en-US" sz="1300" dirty="0">
                <a:latin typeface="+mn-lt"/>
                <a:cs typeface="Arial" panose="020B0604020202020204" pitchFamily="34" charset="0"/>
              </a:rPr>
              <a:t>Family history of or previous diagnosis of depression or other mental health/substance use disorders</a:t>
            </a:r>
          </a:p>
          <a:p>
            <a:pPr marL="457200" lvl="1" indent="0">
              <a:lnSpc>
                <a:spcPct val="90000"/>
              </a:lnSpc>
              <a:buNone/>
            </a:pPr>
            <a:endParaRPr lang="en-US" sz="1300" dirty="0">
              <a:latin typeface="+mn-lt"/>
              <a:cs typeface="Arial" panose="020B0604020202020204" pitchFamily="34" charset="0"/>
            </a:endParaRPr>
          </a:p>
          <a:p>
            <a:pPr marL="0" indent="0">
              <a:lnSpc>
                <a:spcPct val="90000"/>
              </a:lnSpc>
              <a:buNone/>
            </a:pPr>
            <a:r>
              <a:rPr lang="en-US" sz="1400" dirty="0">
                <a:cs typeface="Arial" panose="020B0604020202020204" pitchFamily="34" charset="0"/>
              </a:rPr>
              <a:t>Psychological and Social Factors:</a:t>
            </a:r>
          </a:p>
          <a:p>
            <a:pPr lvl="1">
              <a:lnSpc>
                <a:spcPct val="90000"/>
              </a:lnSpc>
            </a:pPr>
            <a:r>
              <a:rPr lang="en-US" sz="1300" dirty="0">
                <a:latin typeface="+mn-lt"/>
                <a:cs typeface="Arial" panose="020B0604020202020204" pitchFamily="34" charset="0"/>
              </a:rPr>
              <a:t>Traumatic events (past and present)</a:t>
            </a:r>
          </a:p>
          <a:p>
            <a:pPr lvl="1">
              <a:lnSpc>
                <a:spcPct val="90000"/>
              </a:lnSpc>
            </a:pPr>
            <a:r>
              <a:rPr lang="en-US" sz="1300" dirty="0">
                <a:latin typeface="+mn-lt"/>
                <a:cs typeface="Arial" panose="020B0604020202020204" pitchFamily="34" charset="0"/>
              </a:rPr>
              <a:t>Loss such as a significant relationship, job, home, health</a:t>
            </a:r>
          </a:p>
          <a:p>
            <a:pPr lvl="1">
              <a:lnSpc>
                <a:spcPct val="90000"/>
              </a:lnSpc>
            </a:pPr>
            <a:r>
              <a:rPr lang="en-US" sz="1300" dirty="0">
                <a:latin typeface="+mn-lt"/>
                <a:cs typeface="Arial" panose="020B0604020202020204" pitchFamily="34" charset="0"/>
              </a:rPr>
              <a:t>Death or serious health issues of a partner, family member, close friend, pet</a:t>
            </a:r>
          </a:p>
          <a:p>
            <a:pPr lvl="1">
              <a:lnSpc>
                <a:spcPct val="90000"/>
              </a:lnSpc>
            </a:pPr>
            <a:r>
              <a:rPr lang="en-US" sz="1300" dirty="0">
                <a:latin typeface="+mn-lt"/>
                <a:cs typeface="Arial" panose="020B0604020202020204" pitchFamily="34" charset="0"/>
              </a:rPr>
              <a:t>Victim of emotional, physical, sexual abuse and neglect</a:t>
            </a:r>
          </a:p>
          <a:p>
            <a:pPr lvl="1">
              <a:lnSpc>
                <a:spcPct val="90000"/>
              </a:lnSpc>
            </a:pPr>
            <a:r>
              <a:rPr lang="en-US" sz="1300" dirty="0">
                <a:latin typeface="+mn-lt"/>
                <a:cs typeface="Arial" panose="020B0604020202020204" pitchFamily="34" charset="0"/>
              </a:rPr>
              <a:t>Victim of bullying</a:t>
            </a:r>
          </a:p>
          <a:p>
            <a:pPr lvl="1">
              <a:lnSpc>
                <a:spcPct val="90000"/>
              </a:lnSpc>
            </a:pPr>
            <a:r>
              <a:rPr lang="en-US" sz="1300" dirty="0">
                <a:latin typeface="+mn-lt"/>
                <a:cs typeface="Arial" panose="020B0604020202020204" pitchFamily="34" charset="0"/>
              </a:rPr>
              <a:t>Victim of a crime</a:t>
            </a:r>
          </a:p>
          <a:p>
            <a:pPr lvl="1">
              <a:lnSpc>
                <a:spcPct val="90000"/>
              </a:lnSpc>
            </a:pPr>
            <a:r>
              <a:rPr lang="en-US" sz="1300" dirty="0">
                <a:latin typeface="+mn-lt"/>
                <a:cs typeface="Arial" panose="020B0604020202020204" pitchFamily="34" charset="0"/>
              </a:rPr>
              <a:t>Chronic physical illness or pain and certain medical conditions (TBI, stroke, thyroid disease, Parkinson’s disease, hormonal changes after childbirth)</a:t>
            </a:r>
          </a:p>
          <a:p>
            <a:pPr lvl="1">
              <a:lnSpc>
                <a:spcPct val="90000"/>
              </a:lnSpc>
            </a:pPr>
            <a:r>
              <a:rPr lang="en-US" sz="1300" dirty="0">
                <a:latin typeface="+mn-lt"/>
                <a:cs typeface="Arial" panose="020B0604020202020204" pitchFamily="34" charset="0"/>
              </a:rPr>
              <a:t>Side effects of medications</a:t>
            </a:r>
          </a:p>
          <a:p>
            <a:pPr lvl="1">
              <a:lnSpc>
                <a:spcPct val="90000"/>
              </a:lnSpc>
            </a:pPr>
            <a:r>
              <a:rPr lang="en-US" sz="1300" dirty="0">
                <a:latin typeface="+mn-lt"/>
                <a:cs typeface="Arial" panose="020B0604020202020204" pitchFamily="34" charset="0"/>
              </a:rPr>
              <a:t>Substance use</a:t>
            </a:r>
          </a:p>
          <a:p>
            <a:pPr lvl="1">
              <a:lnSpc>
                <a:spcPct val="90000"/>
              </a:lnSpc>
            </a:pPr>
            <a:r>
              <a:rPr lang="en-US" sz="1300" dirty="0">
                <a:latin typeface="+mn-lt"/>
                <a:cs typeface="Arial" panose="020B0604020202020204" pitchFamily="34" charset="0"/>
              </a:rPr>
              <a:t>Chronic poverty, homelessness</a:t>
            </a:r>
          </a:p>
          <a:p>
            <a:pPr lvl="1">
              <a:lnSpc>
                <a:spcPct val="90000"/>
              </a:lnSpc>
            </a:pPr>
            <a:endParaRPr lang="en-US" sz="1200" dirty="0">
              <a:solidFill>
                <a:prstClr val="black"/>
              </a:solidFill>
              <a:cs typeface="Arial" panose="020B0604020202020204" pitchFamily="34" charset="0"/>
            </a:endParaRPr>
          </a:p>
          <a:p>
            <a:pPr marL="457200" lvl="1" indent="0">
              <a:lnSpc>
                <a:spcPct val="90000"/>
              </a:lnSpc>
              <a:buNone/>
            </a:pPr>
            <a:r>
              <a:rPr lang="en-US" sz="1300" dirty="0">
                <a:solidFill>
                  <a:prstClr val="black"/>
                </a:solidFill>
                <a:cs typeface="Arial" panose="020B0604020202020204" pitchFamily="34" charset="0"/>
              </a:rPr>
              <a:t>Changes in the neurotransmitters (brain chemicals such as serotonin that send messages between nerve cells)</a:t>
            </a:r>
            <a:endParaRPr lang="en-US" sz="1300" dirty="0">
              <a:cs typeface="Arial" panose="020B0604020202020204" pitchFamily="34" charset="0"/>
            </a:endParaRPr>
          </a:p>
          <a:p>
            <a:pPr lvl="1">
              <a:lnSpc>
                <a:spcPct val="90000"/>
              </a:lnSpc>
            </a:pPr>
            <a:endParaRPr lang="en-US" sz="1300" dirty="0">
              <a:latin typeface="+mn-lt"/>
              <a:cs typeface="Arial" panose="020B0604020202020204" pitchFamily="34" charset="0"/>
            </a:endParaRPr>
          </a:p>
          <a:p>
            <a:pPr marL="457200" lvl="1" indent="0">
              <a:lnSpc>
                <a:spcPct val="90000"/>
              </a:lnSpc>
              <a:buNone/>
            </a:pPr>
            <a:endParaRPr lang="en-US" sz="900" dirty="0"/>
          </a:p>
          <a:p>
            <a:pPr lvl="2">
              <a:lnSpc>
                <a:spcPct val="90000"/>
              </a:lnSpc>
              <a:buFont typeface="Arial" panose="020B0604020202020204" pitchFamily="34" charset="0"/>
              <a:buChar char="•"/>
            </a:pPr>
            <a:endParaRPr lang="en-US" sz="900" dirty="0"/>
          </a:p>
          <a:p>
            <a:pPr lvl="2">
              <a:lnSpc>
                <a:spcPct val="90000"/>
              </a:lnSpc>
              <a:buFont typeface="Arial" panose="020B0604020202020204" pitchFamily="34" charset="0"/>
              <a:buChar char="•"/>
            </a:pPr>
            <a:endParaRPr lang="en-US" sz="900" dirty="0"/>
          </a:p>
          <a:p>
            <a:pPr lvl="2">
              <a:lnSpc>
                <a:spcPct val="90000"/>
              </a:lnSpc>
              <a:buFont typeface="Arial" panose="020B0604020202020204" pitchFamily="34" charset="0"/>
              <a:buChar char="•"/>
            </a:pPr>
            <a:endParaRPr lang="en-US" sz="900" dirty="0"/>
          </a:p>
          <a:p>
            <a:pPr lvl="2">
              <a:lnSpc>
                <a:spcPct val="90000"/>
              </a:lnSpc>
              <a:buFont typeface="Arial" panose="020B0604020202020204" pitchFamily="34" charset="0"/>
              <a:buChar char="•"/>
            </a:pPr>
            <a:endParaRPr lang="en-US" sz="900" dirty="0"/>
          </a:p>
          <a:p>
            <a:pPr marL="0" indent="0">
              <a:lnSpc>
                <a:spcPct val="90000"/>
              </a:lnSpc>
              <a:buNone/>
            </a:pPr>
            <a:endParaRPr lang="en-US" sz="900" dirty="0"/>
          </a:p>
        </p:txBody>
      </p:sp>
      <p:sp>
        <p:nvSpPr>
          <p:cNvPr id="2" name="Title 1">
            <a:extLst>
              <a:ext uri="{FF2B5EF4-FFF2-40B4-BE49-F238E27FC236}">
                <a16:creationId xmlns:a16="http://schemas.microsoft.com/office/drawing/2014/main" id="{5EF492F5-3C67-46C5-B1AB-3730C4C5BF4D}"/>
              </a:ext>
            </a:extLst>
          </p:cNvPr>
          <p:cNvSpPr>
            <a:spLocks noGrp="1"/>
          </p:cNvSpPr>
          <p:nvPr>
            <p:ph type="title"/>
          </p:nvPr>
        </p:nvSpPr>
        <p:spPr>
          <a:xfrm>
            <a:off x="1103312" y="452718"/>
            <a:ext cx="8947522" cy="1400530"/>
          </a:xfrm>
        </p:spPr>
        <p:txBody>
          <a:bodyPr anchor="ctr">
            <a:normAutofit/>
          </a:bodyPr>
          <a:lstStyle/>
          <a:p>
            <a:r>
              <a:rPr lang="en-US" dirty="0">
                <a:solidFill>
                  <a:srgbClr val="FFFFFF"/>
                </a:solidFill>
              </a:rPr>
              <a:t> Causes</a:t>
            </a:r>
          </a:p>
        </p:txBody>
      </p:sp>
    </p:spTree>
    <p:extLst>
      <p:ext uri="{BB962C8B-B14F-4D97-AF65-F5344CB8AC3E}">
        <p14:creationId xmlns:p14="http://schemas.microsoft.com/office/powerpoint/2010/main" val="1322095724"/>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52BEFF1-896C-45B1-B02C-96A6A1BC3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dirty="0"/>
          </a:p>
        </p:txBody>
      </p:sp>
      <p:sp>
        <p:nvSpPr>
          <p:cNvPr id="10" name="Freeform 36">
            <a:extLst>
              <a:ext uri="{FF2B5EF4-FFF2-40B4-BE49-F238E27FC236}">
                <a16:creationId xmlns:a16="http://schemas.microsoft.com/office/drawing/2014/main" id="{BB237A14-61B1-4C00-A670-5D8D68A86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dirty="0"/>
          </a:p>
        </p:txBody>
      </p:sp>
      <p:sp>
        <p:nvSpPr>
          <p:cNvPr id="12" name="Freeform: Shape 11">
            <a:extLst>
              <a:ext uri="{FF2B5EF4-FFF2-40B4-BE49-F238E27FC236}">
                <a16:creationId xmlns:a16="http://schemas.microsoft.com/office/drawing/2014/main" id="{8598F259-6F54-47A3-8D13-1603D786A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0BA768A8-4FED-4ED8-9E46-6BE72188E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92E3972C-8184-44D3-9303-6A61A4D82958}"/>
              </a:ext>
            </a:extLst>
          </p:cNvPr>
          <p:cNvSpPr>
            <a:spLocks noGrp="1"/>
          </p:cNvSpPr>
          <p:nvPr>
            <p:ph idx="1"/>
          </p:nvPr>
        </p:nvSpPr>
        <p:spPr>
          <a:xfrm>
            <a:off x="5204109" y="1265208"/>
            <a:ext cx="5919503" cy="4290203"/>
          </a:xfrm>
        </p:spPr>
        <p:txBody>
          <a:bodyPr>
            <a:normAutofit fontScale="85000" lnSpcReduction="20000"/>
          </a:bodyPr>
          <a:lstStyle/>
          <a:p>
            <a:pPr>
              <a:lnSpc>
                <a:spcPct val="90000"/>
              </a:lnSpc>
              <a:buClr>
                <a:schemeClr val="accent4">
                  <a:lumMod val="75000"/>
                </a:schemeClr>
              </a:buClr>
              <a:buFont typeface="Wingdings" panose="05000000000000000000" pitchFamily="2" charset="2"/>
              <a:buChar char="ü"/>
            </a:pPr>
            <a:r>
              <a:rPr lang="en-US" sz="1800" dirty="0"/>
              <a:t>Psychotherapy (Counseling) </a:t>
            </a:r>
          </a:p>
          <a:p>
            <a:pPr lvl="1">
              <a:lnSpc>
                <a:spcPct val="90000"/>
              </a:lnSpc>
              <a:buClr>
                <a:schemeClr val="accent4">
                  <a:lumMod val="75000"/>
                </a:schemeClr>
              </a:buClr>
              <a:buFont typeface="Wingdings" panose="05000000000000000000" pitchFamily="2" charset="2"/>
              <a:buChar char="ü"/>
            </a:pPr>
            <a:r>
              <a:rPr lang="en-US" dirty="0"/>
              <a:t>Use of Evidenced Based Practices such as Cognitive Behavioral Therapy (CBT)-to recognize negative thoughts and change them </a:t>
            </a:r>
          </a:p>
          <a:p>
            <a:pPr lvl="0">
              <a:lnSpc>
                <a:spcPct val="90000"/>
              </a:lnSpc>
              <a:buClr>
                <a:srgbClr val="5AA0F5">
                  <a:lumMod val="75000"/>
                </a:srgbClr>
              </a:buClr>
              <a:buFont typeface="Wingdings" panose="05000000000000000000" pitchFamily="2" charset="2"/>
              <a:buChar char="ü"/>
            </a:pPr>
            <a:r>
              <a:rPr lang="en-US" sz="1800" dirty="0">
                <a:solidFill>
                  <a:prstClr val="black"/>
                </a:solidFill>
              </a:rPr>
              <a:t>Medication-antidepressants, mood stabilizers, anxiety medications, sleep medications</a:t>
            </a:r>
          </a:p>
          <a:p>
            <a:pPr marL="0" lvl="0" indent="0">
              <a:lnSpc>
                <a:spcPct val="90000"/>
              </a:lnSpc>
              <a:buClr>
                <a:srgbClr val="5AA0F5">
                  <a:lumMod val="75000"/>
                </a:srgbClr>
              </a:buClr>
              <a:buNone/>
            </a:pPr>
            <a:endParaRPr lang="en-US" sz="1800" dirty="0">
              <a:solidFill>
                <a:prstClr val="black"/>
              </a:solidFill>
            </a:endParaRPr>
          </a:p>
          <a:p>
            <a:pPr lvl="0">
              <a:lnSpc>
                <a:spcPct val="90000"/>
              </a:lnSpc>
              <a:buClr>
                <a:srgbClr val="5AA0F5">
                  <a:lumMod val="75000"/>
                </a:srgbClr>
              </a:buClr>
              <a:buFont typeface="Wingdings" panose="05000000000000000000" pitchFamily="2" charset="2"/>
              <a:buChar char="ü"/>
            </a:pPr>
            <a:r>
              <a:rPr lang="en-US" sz="1800" dirty="0">
                <a:solidFill>
                  <a:prstClr val="black"/>
                </a:solidFill>
              </a:rPr>
              <a:t>Transcranial Magnetic Stimulation (TMS)-magnets stimulate nerve cells</a:t>
            </a:r>
          </a:p>
          <a:p>
            <a:pPr lvl="0">
              <a:lnSpc>
                <a:spcPct val="90000"/>
              </a:lnSpc>
              <a:buClr>
                <a:srgbClr val="5AA0F5">
                  <a:lumMod val="75000"/>
                </a:srgbClr>
              </a:buClr>
              <a:buFont typeface="Wingdings" panose="05000000000000000000" pitchFamily="2" charset="2"/>
              <a:buChar char="ü"/>
            </a:pPr>
            <a:r>
              <a:rPr lang="en-US" sz="1800" dirty="0">
                <a:solidFill>
                  <a:prstClr val="black"/>
                </a:solidFill>
              </a:rPr>
              <a:t>Electroconvulsive Therapy (ECT)-electrical currents stimulate the brain</a:t>
            </a:r>
          </a:p>
          <a:p>
            <a:pPr marL="0" lvl="0" indent="0">
              <a:lnSpc>
                <a:spcPct val="90000"/>
              </a:lnSpc>
              <a:buClr>
                <a:srgbClr val="5AA0F5">
                  <a:lumMod val="75000"/>
                </a:srgbClr>
              </a:buClr>
              <a:buNone/>
            </a:pPr>
            <a:endParaRPr lang="en-US" dirty="0"/>
          </a:p>
          <a:p>
            <a:pPr>
              <a:lnSpc>
                <a:spcPct val="90000"/>
              </a:lnSpc>
              <a:buClr>
                <a:schemeClr val="accent4">
                  <a:lumMod val="75000"/>
                </a:schemeClr>
              </a:buClr>
              <a:buFont typeface="Wingdings" panose="05000000000000000000" pitchFamily="2" charset="2"/>
              <a:buChar char="ü"/>
            </a:pPr>
            <a:r>
              <a:rPr lang="en-US" sz="1800" dirty="0"/>
              <a:t>Increased Activities and Socialization</a:t>
            </a:r>
          </a:p>
          <a:p>
            <a:pPr>
              <a:lnSpc>
                <a:spcPct val="90000"/>
              </a:lnSpc>
              <a:buClr>
                <a:schemeClr val="accent4">
                  <a:lumMod val="75000"/>
                </a:schemeClr>
              </a:buClr>
              <a:buFont typeface="Wingdings" panose="05000000000000000000" pitchFamily="2" charset="2"/>
              <a:buChar char="ü"/>
            </a:pPr>
            <a:r>
              <a:rPr lang="en-US" sz="1800" dirty="0"/>
              <a:t>Stress Management &amp; Relaxation Techniques</a:t>
            </a:r>
          </a:p>
          <a:p>
            <a:pPr>
              <a:lnSpc>
                <a:spcPct val="90000"/>
              </a:lnSpc>
              <a:buClr>
                <a:schemeClr val="accent4">
                  <a:lumMod val="75000"/>
                </a:schemeClr>
              </a:buClr>
              <a:buFont typeface="Wingdings" panose="05000000000000000000" pitchFamily="2" charset="2"/>
              <a:buChar char="ü"/>
            </a:pPr>
            <a:r>
              <a:rPr lang="en-US" sz="1800" dirty="0"/>
              <a:t>Healthy Diet and Exercise</a:t>
            </a:r>
          </a:p>
          <a:p>
            <a:pPr>
              <a:lnSpc>
                <a:spcPct val="90000"/>
              </a:lnSpc>
              <a:buClr>
                <a:schemeClr val="accent4">
                  <a:lumMod val="75000"/>
                </a:schemeClr>
              </a:buClr>
              <a:buFont typeface="Wingdings" panose="05000000000000000000" pitchFamily="2" charset="2"/>
              <a:buChar char="ü"/>
            </a:pPr>
            <a:r>
              <a:rPr lang="en-US" sz="1800" dirty="0"/>
              <a:t>Good Sleep Hygiene</a:t>
            </a:r>
          </a:p>
          <a:p>
            <a:pPr>
              <a:lnSpc>
                <a:spcPct val="90000"/>
              </a:lnSpc>
              <a:buClr>
                <a:schemeClr val="accent4">
                  <a:lumMod val="75000"/>
                </a:schemeClr>
              </a:buClr>
              <a:buFont typeface="Wingdings" panose="05000000000000000000" pitchFamily="2" charset="2"/>
              <a:buChar char="ü"/>
            </a:pPr>
            <a:r>
              <a:rPr lang="en-US" sz="1800" dirty="0"/>
              <a:t>Decreased Alcohol Use</a:t>
            </a:r>
          </a:p>
          <a:p>
            <a:pPr>
              <a:lnSpc>
                <a:spcPct val="90000"/>
              </a:lnSpc>
              <a:buClr>
                <a:schemeClr val="accent4">
                  <a:lumMod val="75000"/>
                </a:schemeClr>
              </a:buClr>
              <a:buFont typeface="Wingdings" panose="05000000000000000000" pitchFamily="2" charset="2"/>
              <a:buChar char="ü"/>
            </a:pPr>
            <a:endParaRPr lang="en-US" sz="1800" dirty="0"/>
          </a:p>
          <a:p>
            <a:pPr marL="0" indent="0">
              <a:lnSpc>
                <a:spcPct val="90000"/>
              </a:lnSpc>
              <a:buClr>
                <a:schemeClr val="accent4">
                  <a:lumMod val="75000"/>
                </a:schemeClr>
              </a:buClr>
              <a:buNone/>
            </a:pPr>
            <a:endParaRPr lang="en-US" sz="1800" dirty="0"/>
          </a:p>
          <a:p>
            <a:pPr lvl="1">
              <a:lnSpc>
                <a:spcPct val="90000"/>
              </a:lnSpc>
            </a:pPr>
            <a:endParaRPr lang="en-US" dirty="0"/>
          </a:p>
          <a:p>
            <a:pPr lvl="1">
              <a:lnSpc>
                <a:spcPct val="90000"/>
              </a:lnSpc>
            </a:pPr>
            <a:endParaRPr lang="en-US" dirty="0"/>
          </a:p>
        </p:txBody>
      </p:sp>
      <p:pic>
        <p:nvPicPr>
          <p:cNvPr id="17" name="Picture 16" descr="Man sitting on a couch with his hand on his chin looking at a person sitting in a chair with their hand on their hand">
            <a:extLst>
              <a:ext uri="{FF2B5EF4-FFF2-40B4-BE49-F238E27FC236}">
                <a16:creationId xmlns:a16="http://schemas.microsoft.com/office/drawing/2014/main" id="{8A001155-8B54-4706-9100-1AED2C390F8C}"/>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288211" y="4244196"/>
            <a:ext cx="2271624" cy="2463579"/>
          </a:xfrm>
          <a:prstGeom prst="rect">
            <a:avLst/>
          </a:prstGeom>
        </p:spPr>
      </p:pic>
      <p:sp>
        <p:nvSpPr>
          <p:cNvPr id="2" name="Title 1">
            <a:extLst>
              <a:ext uri="{FF2B5EF4-FFF2-40B4-BE49-F238E27FC236}">
                <a16:creationId xmlns:a16="http://schemas.microsoft.com/office/drawing/2014/main" id="{76CD79BB-9CA7-4E49-9D31-B5F7A1B2AA73}"/>
              </a:ext>
            </a:extLst>
          </p:cNvPr>
          <p:cNvSpPr>
            <a:spLocks noGrp="1"/>
          </p:cNvSpPr>
          <p:nvPr>
            <p:ph type="title"/>
          </p:nvPr>
        </p:nvSpPr>
        <p:spPr>
          <a:xfrm>
            <a:off x="201283" y="1645920"/>
            <a:ext cx="4525992" cy="4470821"/>
          </a:xfrm>
        </p:spPr>
        <p:txBody>
          <a:bodyPr>
            <a:normAutofit/>
          </a:bodyPr>
          <a:lstStyle/>
          <a:p>
            <a:pPr algn="ctr"/>
            <a:r>
              <a:rPr lang="en-US" sz="4000" dirty="0">
                <a:solidFill>
                  <a:srgbClr val="FFFFFF"/>
                </a:solidFill>
              </a:rPr>
              <a:t>Treatment=Hope </a:t>
            </a:r>
          </a:p>
        </p:txBody>
      </p:sp>
    </p:spTree>
    <p:extLst>
      <p:ext uri="{BB962C8B-B14F-4D97-AF65-F5344CB8AC3E}">
        <p14:creationId xmlns:p14="http://schemas.microsoft.com/office/powerpoint/2010/main" val="3220552167"/>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3" name="Content Placeholder 2">
            <a:extLst>
              <a:ext uri="{FF2B5EF4-FFF2-40B4-BE49-F238E27FC236}">
                <a16:creationId xmlns:a16="http://schemas.microsoft.com/office/drawing/2014/main" id="{9CB37ECA-ABE0-40EA-8259-3C1E7AFF446F}"/>
              </a:ext>
            </a:extLst>
          </p:cNvPr>
          <p:cNvSpPr>
            <a:spLocks noGrp="1"/>
          </p:cNvSpPr>
          <p:nvPr>
            <p:ph idx="1"/>
          </p:nvPr>
        </p:nvSpPr>
        <p:spPr>
          <a:xfrm>
            <a:off x="1103312" y="2763520"/>
            <a:ext cx="8946541" cy="3484879"/>
          </a:xfrm>
        </p:spPr>
        <p:txBody>
          <a:bodyPr>
            <a:normAutofit fontScale="70000" lnSpcReduction="20000"/>
          </a:bodyPr>
          <a:lstStyle/>
          <a:p>
            <a:pPr>
              <a:lnSpc>
                <a:spcPct val="90000"/>
              </a:lnSpc>
              <a:buFont typeface="Wingdings" panose="05000000000000000000" pitchFamily="2" charset="2"/>
              <a:buChar char="Ø"/>
            </a:pPr>
            <a:r>
              <a:rPr lang="en-US" sz="1800" dirty="0"/>
              <a:t>SAMHSA National Helpline (24/7 treatment &amp; referral information service)</a:t>
            </a:r>
          </a:p>
          <a:p>
            <a:pPr lvl="1">
              <a:lnSpc>
                <a:spcPct val="90000"/>
              </a:lnSpc>
              <a:buClr>
                <a:srgbClr val="ACD433"/>
              </a:buClr>
              <a:buFont typeface="Wingdings" panose="05000000000000000000" pitchFamily="2" charset="2"/>
              <a:buChar char="§"/>
            </a:pPr>
            <a:r>
              <a:rPr lang="en-US" dirty="0">
                <a:solidFill>
                  <a:srgbClr val="5AA0F5">
                    <a:lumMod val="75000"/>
                  </a:srgbClr>
                </a:solidFill>
              </a:rPr>
              <a:t>1-800-662-4357 (HELP)</a:t>
            </a:r>
          </a:p>
          <a:p>
            <a:pPr marL="457200" lvl="1" indent="0">
              <a:lnSpc>
                <a:spcPct val="90000"/>
              </a:lnSpc>
              <a:buClr>
                <a:srgbClr val="ACD433"/>
              </a:buClr>
              <a:buNone/>
            </a:pPr>
            <a:endParaRPr lang="en-US" dirty="0"/>
          </a:p>
          <a:p>
            <a:pPr>
              <a:lnSpc>
                <a:spcPct val="90000"/>
              </a:lnSpc>
              <a:buFont typeface="Wingdings" panose="05000000000000000000" pitchFamily="2" charset="2"/>
              <a:buChar char="Ø"/>
            </a:pPr>
            <a:r>
              <a:rPr lang="en-US" sz="1800" dirty="0"/>
              <a:t>National Alliance on Mental Illness (NAMI) of Virginia (support, education, advocacy)</a:t>
            </a:r>
          </a:p>
          <a:p>
            <a:pPr lvl="1">
              <a:lnSpc>
                <a:spcPct val="90000"/>
              </a:lnSpc>
              <a:buFont typeface="Wingdings" panose="05000000000000000000" pitchFamily="2" charset="2"/>
              <a:buChar char="§"/>
            </a:pPr>
            <a:r>
              <a:rPr lang="en-US" dirty="0">
                <a:solidFill>
                  <a:schemeClr val="accent4">
                    <a:lumMod val="75000"/>
                  </a:schemeClr>
                </a:solidFill>
                <a:hlinkClick r:id="rId2">
                  <a:extLst>
                    <a:ext uri="{A12FA001-AC4F-418D-AE19-62706E023703}">
                      <ahyp:hlinkClr xmlns:ahyp="http://schemas.microsoft.com/office/drawing/2018/hyperlinkcolor" val="tx"/>
                    </a:ext>
                  </a:extLst>
                </a:hlinkClick>
              </a:rPr>
              <a:t>www.namivirginia.org</a:t>
            </a:r>
            <a:endParaRPr lang="en-US" dirty="0">
              <a:solidFill>
                <a:schemeClr val="accent4">
                  <a:lumMod val="75000"/>
                </a:schemeClr>
              </a:solidFill>
            </a:endParaRPr>
          </a:p>
          <a:p>
            <a:pPr marL="457200" lvl="1" indent="0">
              <a:lnSpc>
                <a:spcPct val="90000"/>
              </a:lnSpc>
              <a:buNone/>
            </a:pPr>
            <a:endParaRPr lang="en-US" dirty="0"/>
          </a:p>
          <a:p>
            <a:pPr>
              <a:lnSpc>
                <a:spcPct val="90000"/>
              </a:lnSpc>
              <a:buFont typeface="Wingdings" panose="05000000000000000000" pitchFamily="2" charset="2"/>
              <a:buChar char="Ø"/>
            </a:pPr>
            <a:r>
              <a:rPr lang="en-US" sz="1800" dirty="0"/>
              <a:t>Mental Health America of Virginia (advocacy, recovery education, support)</a:t>
            </a:r>
          </a:p>
          <a:p>
            <a:pPr lvl="1">
              <a:lnSpc>
                <a:spcPct val="90000"/>
              </a:lnSpc>
              <a:buFont typeface="Wingdings" panose="05000000000000000000" pitchFamily="2" charset="2"/>
              <a:buChar char="§"/>
            </a:pPr>
            <a:r>
              <a:rPr lang="en-US" dirty="0">
                <a:solidFill>
                  <a:schemeClr val="accent4">
                    <a:lumMod val="75000"/>
                  </a:schemeClr>
                </a:solidFill>
              </a:rPr>
              <a:t>https://mhav.org/</a:t>
            </a:r>
          </a:p>
          <a:p>
            <a:pPr lvl="1">
              <a:lnSpc>
                <a:spcPct val="90000"/>
              </a:lnSpc>
              <a:buFont typeface="Wingdings" panose="05000000000000000000" pitchFamily="2" charset="2"/>
              <a:buChar char="§"/>
            </a:pPr>
            <a:r>
              <a:rPr lang="en-US" dirty="0"/>
              <a:t>Warm Line</a:t>
            </a:r>
            <a:r>
              <a:rPr lang="en-US" dirty="0">
                <a:solidFill>
                  <a:schemeClr val="accent4">
                    <a:lumMod val="75000"/>
                  </a:schemeClr>
                </a:solidFill>
              </a:rPr>
              <a:t> 1-866-400-6428 (MHAV)</a:t>
            </a:r>
          </a:p>
          <a:p>
            <a:pPr marL="457200" lvl="1" indent="0">
              <a:lnSpc>
                <a:spcPct val="90000"/>
              </a:lnSpc>
              <a:buNone/>
            </a:pPr>
            <a:endParaRPr lang="en-US" dirty="0"/>
          </a:p>
          <a:p>
            <a:pPr>
              <a:lnSpc>
                <a:spcPct val="90000"/>
              </a:lnSpc>
              <a:buFont typeface="Wingdings" panose="05000000000000000000" pitchFamily="2" charset="2"/>
              <a:buChar char="Ø"/>
            </a:pPr>
            <a:r>
              <a:rPr lang="en-US" sz="1800" dirty="0"/>
              <a:t>National Suicide Prevention Lifeline</a:t>
            </a:r>
          </a:p>
          <a:p>
            <a:pPr lvl="1">
              <a:lnSpc>
                <a:spcPct val="90000"/>
              </a:lnSpc>
              <a:buFont typeface="Wingdings" panose="05000000000000000000" pitchFamily="2" charset="2"/>
              <a:buChar char="§"/>
            </a:pPr>
            <a:r>
              <a:rPr lang="en-US" sz="2300" dirty="0">
                <a:solidFill>
                  <a:schemeClr val="accent4">
                    <a:lumMod val="75000"/>
                  </a:schemeClr>
                </a:solidFill>
              </a:rPr>
              <a:t>1-800-273-8255 (TALK)</a:t>
            </a:r>
          </a:p>
          <a:p>
            <a:pPr lvl="1">
              <a:lnSpc>
                <a:spcPct val="90000"/>
              </a:lnSpc>
              <a:buFont typeface="Wingdings" panose="05000000000000000000" pitchFamily="2" charset="2"/>
              <a:buChar char="§"/>
            </a:pPr>
            <a:r>
              <a:rPr lang="en-US" dirty="0">
                <a:solidFill>
                  <a:schemeClr val="accent4">
                    <a:lumMod val="75000"/>
                  </a:schemeClr>
                </a:solidFill>
              </a:rPr>
              <a:t>988</a:t>
            </a:r>
          </a:p>
          <a:p>
            <a:pPr marL="457200" lvl="1" indent="0">
              <a:lnSpc>
                <a:spcPct val="90000"/>
              </a:lnSpc>
              <a:buNone/>
            </a:pPr>
            <a:endParaRPr lang="en-US" sz="1500" dirty="0">
              <a:solidFill>
                <a:schemeClr val="accent4">
                  <a:lumMod val="75000"/>
                </a:schemeClr>
              </a:solidFill>
            </a:endParaRPr>
          </a:p>
          <a:p>
            <a:pPr lvl="1">
              <a:lnSpc>
                <a:spcPct val="90000"/>
              </a:lnSpc>
              <a:buFont typeface="Wingdings" panose="05000000000000000000" pitchFamily="2" charset="2"/>
              <a:buChar char="§"/>
            </a:pPr>
            <a:endParaRPr lang="en-US" sz="1500" dirty="0"/>
          </a:p>
          <a:p>
            <a:pPr>
              <a:lnSpc>
                <a:spcPct val="90000"/>
              </a:lnSpc>
            </a:pPr>
            <a:endParaRPr lang="en-US" sz="1500" dirty="0"/>
          </a:p>
        </p:txBody>
      </p:sp>
      <p:sp>
        <p:nvSpPr>
          <p:cNvPr id="2" name="Title 1">
            <a:extLst>
              <a:ext uri="{FF2B5EF4-FFF2-40B4-BE49-F238E27FC236}">
                <a16:creationId xmlns:a16="http://schemas.microsoft.com/office/drawing/2014/main" id="{057D19C2-6D05-4A0B-A7E5-F33E93A4F782}"/>
              </a:ext>
            </a:extLst>
          </p:cNvPr>
          <p:cNvSpPr>
            <a:spLocks noGrp="1"/>
          </p:cNvSpPr>
          <p:nvPr>
            <p:ph type="title"/>
          </p:nvPr>
        </p:nvSpPr>
        <p:spPr>
          <a:xfrm>
            <a:off x="1103312" y="452718"/>
            <a:ext cx="8947522" cy="1400530"/>
          </a:xfrm>
        </p:spPr>
        <p:txBody>
          <a:bodyPr anchor="ctr">
            <a:normAutofit/>
          </a:bodyPr>
          <a:lstStyle/>
          <a:p>
            <a:r>
              <a:rPr lang="en-US" dirty="0">
                <a:solidFill>
                  <a:srgbClr val="FFFFFF"/>
                </a:solidFill>
              </a:rPr>
              <a:t>Resources</a:t>
            </a:r>
          </a:p>
        </p:txBody>
      </p:sp>
    </p:spTree>
    <p:extLst>
      <p:ext uri="{BB962C8B-B14F-4D97-AF65-F5344CB8AC3E}">
        <p14:creationId xmlns:p14="http://schemas.microsoft.com/office/powerpoint/2010/main" val="344928866"/>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sp>
        <p:nvSpPr>
          <p:cNvPr id="94" name="Freeform 7">
            <a:extLst>
              <a:ext uri="{FF2B5EF4-FFF2-40B4-BE49-F238E27FC236}">
                <a16:creationId xmlns:a16="http://schemas.microsoft.com/office/drawing/2014/main" id="{0A01F2A2-AEDD-47DC-AFB5-B97CEB9A5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tx1">
              <a:alpha val="20000"/>
            </a:schemeClr>
          </a:solidFill>
          <a:ln>
            <a:noFill/>
          </a:ln>
        </p:spPr>
        <p:txBody>
          <a:bodyPr rtlCol="0" anchor="ctr"/>
          <a:lstStyle/>
          <a:p>
            <a:pPr algn="ctr"/>
            <a:endParaRPr lang="en-US" dirty="0">
              <a:solidFill>
                <a:schemeClr val="tx1"/>
              </a:solidFill>
            </a:endParaRPr>
          </a:p>
        </p:txBody>
      </p:sp>
      <p:sp>
        <p:nvSpPr>
          <p:cNvPr id="96" name="Rectangle 95">
            <a:extLst>
              <a:ext uri="{FF2B5EF4-FFF2-40B4-BE49-F238E27FC236}">
                <a16:creationId xmlns:a16="http://schemas.microsoft.com/office/drawing/2014/main" id="{DB5AF5F3-AD0A-4EFA-854A-47C780F262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924298"/>
            <a:ext cx="12192417" cy="293370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Freeform 5">
            <a:extLst>
              <a:ext uri="{FF2B5EF4-FFF2-40B4-BE49-F238E27FC236}">
                <a16:creationId xmlns:a16="http://schemas.microsoft.com/office/drawing/2014/main" id="{1E3D6D6C-E192-4135-B1DB-17C71EEBC9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1695" cy="2802467"/>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rgbClr val="FFFFFF"/>
          </a:solidFill>
          <a:ln>
            <a:noFill/>
          </a:ln>
        </p:spPr>
      </p:sp>
      <p:pic>
        <p:nvPicPr>
          <p:cNvPr id="11" name="Picture 10" descr="Southside Behavioral Health logo">
            <a:extLst>
              <a:ext uri="{FF2B5EF4-FFF2-40B4-BE49-F238E27FC236}">
                <a16:creationId xmlns:a16="http://schemas.microsoft.com/office/drawing/2014/main" id="{891BDEE7-A599-4F51-8E40-FC7F6F42B2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2270" y="6113254"/>
            <a:ext cx="1989827" cy="743023"/>
          </a:xfrm>
          <a:prstGeom prst="rect">
            <a:avLst/>
          </a:prstGeom>
          <a:effectLst/>
        </p:spPr>
      </p:pic>
      <p:graphicFrame>
        <p:nvGraphicFramePr>
          <p:cNvPr id="52" name="Content Placeholder 21">
            <a:extLst>
              <a:ext uri="{FF2B5EF4-FFF2-40B4-BE49-F238E27FC236}">
                <a16:creationId xmlns:a16="http://schemas.microsoft.com/office/drawing/2014/main" id="{6782ECD7-7129-ACC9-C6CC-2A58E08565F0}"/>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714367385"/>
              </p:ext>
            </p:extLst>
          </p:nvPr>
        </p:nvGraphicFramePr>
        <p:xfrm>
          <a:off x="648930" y="2548282"/>
          <a:ext cx="11341787" cy="35649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Title 5">
            <a:extLst>
              <a:ext uri="{FF2B5EF4-FFF2-40B4-BE49-F238E27FC236}">
                <a16:creationId xmlns:a16="http://schemas.microsoft.com/office/drawing/2014/main" id="{27801EFA-9F52-48E4-B545-B87B65FFD3D7}"/>
              </a:ext>
            </a:extLst>
          </p:cNvPr>
          <p:cNvSpPr>
            <a:spLocks noGrp="1"/>
          </p:cNvSpPr>
          <p:nvPr>
            <p:ph type="title"/>
          </p:nvPr>
        </p:nvSpPr>
        <p:spPr>
          <a:xfrm>
            <a:off x="4433978" y="826985"/>
            <a:ext cx="5467106" cy="976552"/>
          </a:xfrm>
        </p:spPr>
        <p:txBody>
          <a:bodyPr>
            <a:normAutofit/>
          </a:bodyPr>
          <a:lstStyle/>
          <a:p>
            <a:r>
              <a:rPr lang="en-US" dirty="0"/>
              <a:t>SBH Services</a:t>
            </a:r>
          </a:p>
        </p:txBody>
      </p:sp>
    </p:spTree>
    <p:extLst>
      <p:ext uri="{BB962C8B-B14F-4D97-AF65-F5344CB8AC3E}">
        <p14:creationId xmlns:p14="http://schemas.microsoft.com/office/powerpoint/2010/main" val="4188024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sp>
        <p:nvSpPr>
          <p:cNvPr id="105" name="Freeform 7">
            <a:extLst>
              <a:ext uri="{FF2B5EF4-FFF2-40B4-BE49-F238E27FC236}">
                <a16:creationId xmlns:a16="http://schemas.microsoft.com/office/drawing/2014/main" id="{C807F40B-215E-4016-86B5-D8D5B7CF7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tx1">
              <a:alpha val="20000"/>
            </a:schemeClr>
          </a:solidFill>
          <a:ln>
            <a:noFill/>
          </a:ln>
        </p:spPr>
        <p:txBody>
          <a:bodyPr rtlCol="0" anchor="ctr"/>
          <a:lstStyle/>
          <a:p>
            <a:pPr algn="ctr"/>
            <a:endParaRPr lang="en-US" dirty="0">
              <a:solidFill>
                <a:schemeClr val="tx1"/>
              </a:solidFill>
            </a:endParaRPr>
          </a:p>
        </p:txBody>
      </p:sp>
      <p:sp>
        <p:nvSpPr>
          <p:cNvPr id="106" name="Rectangle 100">
            <a:extLst>
              <a:ext uri="{FF2B5EF4-FFF2-40B4-BE49-F238E27FC236}">
                <a16:creationId xmlns:a16="http://schemas.microsoft.com/office/drawing/2014/main" id="{399666CB-33C7-4715-9945-0656084445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924298"/>
            <a:ext cx="12192417" cy="293370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Freeform 5">
            <a:extLst>
              <a:ext uri="{FF2B5EF4-FFF2-40B4-BE49-F238E27FC236}">
                <a16:creationId xmlns:a16="http://schemas.microsoft.com/office/drawing/2014/main" id="{AB134A2B-B40D-404D-89C2-5D5ED1106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1695" cy="2802467"/>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rgbClr val="FFFFFF"/>
          </a:solidFill>
          <a:ln>
            <a:noFill/>
          </a:ln>
        </p:spPr>
      </p:sp>
      <p:pic>
        <p:nvPicPr>
          <p:cNvPr id="3" name="Picture 2" descr="Southside Behavioral Health logo">
            <a:extLst>
              <a:ext uri="{FF2B5EF4-FFF2-40B4-BE49-F238E27FC236}">
                <a16:creationId xmlns:a16="http://schemas.microsoft.com/office/drawing/2014/main" id="{F27B27AE-E448-4F4F-85C0-86BDA87313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591" y="6130506"/>
            <a:ext cx="2088009" cy="721176"/>
          </a:xfrm>
          <a:prstGeom prst="rect">
            <a:avLst/>
          </a:prstGeom>
          <a:effectLst/>
        </p:spPr>
      </p:pic>
      <p:graphicFrame>
        <p:nvGraphicFramePr>
          <p:cNvPr id="61" name="Content Placeholder 21" descr="Lists of all Southside Behavioral Health mental health services">
            <a:extLst>
              <a:ext uri="{FF2B5EF4-FFF2-40B4-BE49-F238E27FC236}">
                <a16:creationId xmlns:a16="http://schemas.microsoft.com/office/drawing/2014/main" id="{3C1ACB45-6FA4-A462-A914-AD3B604FB180}"/>
              </a:ext>
            </a:extLst>
          </p:cNvPr>
          <p:cNvGraphicFramePr>
            <a:graphicFrameLocks noGrp="1"/>
          </p:cNvGraphicFramePr>
          <p:nvPr>
            <p:ph idx="1"/>
            <p:extLst>
              <p:ext uri="{D42A27DB-BD31-4B8C-83A1-F6EECF244321}">
                <p14:modId xmlns:p14="http://schemas.microsoft.com/office/powerpoint/2010/main" val="494286309"/>
              </p:ext>
            </p:extLst>
          </p:nvPr>
        </p:nvGraphicFramePr>
        <p:xfrm>
          <a:off x="293298" y="2476885"/>
          <a:ext cx="11708921" cy="360761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Title 5">
            <a:extLst>
              <a:ext uri="{FF2B5EF4-FFF2-40B4-BE49-F238E27FC236}">
                <a16:creationId xmlns:a16="http://schemas.microsoft.com/office/drawing/2014/main" id="{27801EFA-9F52-48E4-B545-B87B65FFD3D7}"/>
              </a:ext>
            </a:extLst>
          </p:cNvPr>
          <p:cNvSpPr>
            <a:spLocks noGrp="1"/>
          </p:cNvSpPr>
          <p:nvPr>
            <p:ph type="title"/>
          </p:nvPr>
        </p:nvSpPr>
        <p:spPr>
          <a:xfrm>
            <a:off x="3968150" y="629267"/>
            <a:ext cx="5932933" cy="1016654"/>
          </a:xfrm>
        </p:spPr>
        <p:txBody>
          <a:bodyPr>
            <a:normAutofit/>
          </a:bodyPr>
          <a:lstStyle/>
          <a:p>
            <a:r>
              <a:rPr lang="en-US" dirty="0"/>
              <a:t>SBH Services</a:t>
            </a:r>
          </a:p>
        </p:txBody>
      </p:sp>
    </p:spTree>
    <p:extLst>
      <p:ext uri="{BB962C8B-B14F-4D97-AF65-F5344CB8AC3E}">
        <p14:creationId xmlns:p14="http://schemas.microsoft.com/office/powerpoint/2010/main" val="1850219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sp>
        <p:nvSpPr>
          <p:cNvPr id="23" name="Freeform 7">
            <a:extLst>
              <a:ext uri="{FF2B5EF4-FFF2-40B4-BE49-F238E27FC236}">
                <a16:creationId xmlns:a16="http://schemas.microsoft.com/office/drawing/2014/main" id="{0A01F2A2-AEDD-47DC-AFB5-B97CEB9A5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tx1">
              <a:alpha val="20000"/>
            </a:schemeClr>
          </a:solidFill>
          <a:ln>
            <a:noFill/>
          </a:ln>
        </p:spPr>
        <p:txBody>
          <a:bodyPr rtlCol="0" anchor="ctr"/>
          <a:lstStyle/>
          <a:p>
            <a:pPr algn="ctr"/>
            <a:endParaRPr lang="en-US" dirty="0">
              <a:solidFill>
                <a:schemeClr val="tx1"/>
              </a:solidFill>
            </a:endParaRPr>
          </a:p>
        </p:txBody>
      </p:sp>
      <p:sp>
        <p:nvSpPr>
          <p:cNvPr id="25" name="Rectangle 24">
            <a:extLst>
              <a:ext uri="{FF2B5EF4-FFF2-40B4-BE49-F238E27FC236}">
                <a16:creationId xmlns:a16="http://schemas.microsoft.com/office/drawing/2014/main" id="{DB5AF5F3-AD0A-4EFA-854A-47C780F262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924298"/>
            <a:ext cx="12192417" cy="293370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5">
            <a:extLst>
              <a:ext uri="{FF2B5EF4-FFF2-40B4-BE49-F238E27FC236}">
                <a16:creationId xmlns:a16="http://schemas.microsoft.com/office/drawing/2014/main" id="{1E3D6D6C-E192-4135-B1DB-17C71EEBC9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1695" cy="2802467"/>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rgbClr val="FFFFFF"/>
          </a:solidFill>
          <a:ln>
            <a:noFill/>
          </a:ln>
        </p:spPr>
      </p:sp>
      <p:pic>
        <p:nvPicPr>
          <p:cNvPr id="7" name="Picture 6" descr="Southside Behavioral Health logo">
            <a:extLst>
              <a:ext uri="{FF2B5EF4-FFF2-40B4-BE49-F238E27FC236}">
                <a16:creationId xmlns:a16="http://schemas.microsoft.com/office/drawing/2014/main" id="{565EF5AD-7B59-43BF-AF86-0E324A8D4E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010" y="6124754"/>
            <a:ext cx="2058839" cy="733245"/>
          </a:xfrm>
          <a:prstGeom prst="rect">
            <a:avLst/>
          </a:prstGeom>
          <a:effectLst/>
        </p:spPr>
      </p:pic>
      <p:sp>
        <p:nvSpPr>
          <p:cNvPr id="9" name="Content Placeholder 8">
            <a:extLst>
              <a:ext uri="{FF2B5EF4-FFF2-40B4-BE49-F238E27FC236}">
                <a16:creationId xmlns:a16="http://schemas.microsoft.com/office/drawing/2014/main" id="{3A4B6B0F-1D0F-8C3F-AB40-8D05C19956C2}"/>
              </a:ext>
            </a:extLst>
          </p:cNvPr>
          <p:cNvSpPr>
            <a:spLocks noGrp="1"/>
          </p:cNvSpPr>
          <p:nvPr>
            <p:ph idx="1"/>
          </p:nvPr>
        </p:nvSpPr>
        <p:spPr>
          <a:xfrm>
            <a:off x="741872" y="2286162"/>
            <a:ext cx="10334445" cy="4321671"/>
          </a:xfrm>
        </p:spPr>
        <p:txBody>
          <a:bodyPr>
            <a:normAutofit fontScale="92500" lnSpcReduction="10000"/>
          </a:bodyPr>
          <a:lstStyle/>
          <a:p>
            <a:pPr marL="0" indent="0" algn="ctr">
              <a:buNone/>
            </a:pPr>
            <a:r>
              <a:rPr lang="en-US" b="1" dirty="0">
                <a:solidFill>
                  <a:schemeClr val="accent4">
                    <a:lumMod val="75000"/>
                  </a:schemeClr>
                </a:solidFill>
              </a:rPr>
              <a:t>TALK SAVES LIVES</a:t>
            </a:r>
            <a:r>
              <a:rPr lang="en-US" dirty="0">
                <a:solidFill>
                  <a:schemeClr val="accent4">
                    <a:lumMod val="75000"/>
                  </a:schemeClr>
                </a:solidFill>
              </a:rPr>
              <a:t>: Suicide Warning Signs and Prevention </a:t>
            </a:r>
          </a:p>
          <a:p>
            <a:pPr marL="0" indent="0" algn="ctr">
              <a:buNone/>
            </a:pPr>
            <a:r>
              <a:rPr lang="en-US" b="1" dirty="0">
                <a:solidFill>
                  <a:schemeClr val="accent4">
                    <a:lumMod val="75000"/>
                  </a:schemeClr>
                </a:solidFill>
              </a:rPr>
              <a:t>Mental Health First Aid</a:t>
            </a:r>
            <a:r>
              <a:rPr lang="en-US" dirty="0">
                <a:solidFill>
                  <a:schemeClr val="accent4">
                    <a:lumMod val="75000"/>
                  </a:schemeClr>
                </a:solidFill>
              </a:rPr>
              <a:t>: Recognize &amp; Respond to MH issues</a:t>
            </a:r>
          </a:p>
          <a:p>
            <a:pPr marL="0" indent="0" algn="ctr">
              <a:buNone/>
            </a:pPr>
            <a:r>
              <a:rPr lang="en-US" b="1" dirty="0">
                <a:solidFill>
                  <a:schemeClr val="accent4">
                    <a:lumMod val="75000"/>
                  </a:schemeClr>
                </a:solidFill>
              </a:rPr>
              <a:t>SafeTALK</a:t>
            </a:r>
            <a:r>
              <a:rPr lang="en-US" dirty="0">
                <a:solidFill>
                  <a:schemeClr val="accent4">
                    <a:lumMod val="75000"/>
                  </a:schemeClr>
                </a:solidFill>
              </a:rPr>
              <a:t>: Suicide Awareness</a:t>
            </a:r>
          </a:p>
          <a:p>
            <a:pPr marL="0" indent="0" algn="ctr">
              <a:buNone/>
            </a:pPr>
            <a:r>
              <a:rPr lang="en-US" b="1" dirty="0">
                <a:solidFill>
                  <a:schemeClr val="accent4">
                    <a:lumMod val="75000"/>
                  </a:schemeClr>
                </a:solidFill>
              </a:rPr>
              <a:t>ASIST</a:t>
            </a:r>
            <a:r>
              <a:rPr lang="en-US" dirty="0">
                <a:solidFill>
                  <a:schemeClr val="accent4">
                    <a:lumMod val="75000"/>
                  </a:schemeClr>
                </a:solidFill>
              </a:rPr>
              <a:t>(Applied Suicide Intervention Skills Training): Recognize Risk, Intervene, and Link </a:t>
            </a:r>
          </a:p>
          <a:p>
            <a:pPr marL="0" indent="0" algn="ctr">
              <a:buNone/>
            </a:pPr>
            <a:r>
              <a:rPr lang="en-US" b="1" dirty="0">
                <a:solidFill>
                  <a:schemeClr val="accent4">
                    <a:lumMod val="75000"/>
                  </a:schemeClr>
                </a:solidFill>
              </a:rPr>
              <a:t>Lock and Talk Virginia</a:t>
            </a:r>
            <a:r>
              <a:rPr lang="en-US" dirty="0">
                <a:solidFill>
                  <a:schemeClr val="accent4">
                    <a:lumMod val="75000"/>
                  </a:schemeClr>
                </a:solidFill>
              </a:rPr>
              <a:t>: Suicide Prevention, Safe Care/Limited Access to Lethal Means</a:t>
            </a:r>
          </a:p>
          <a:p>
            <a:pPr marL="0" indent="0" algn="ctr">
              <a:buNone/>
            </a:pPr>
            <a:r>
              <a:rPr lang="en-US" b="1" dirty="0">
                <a:solidFill>
                  <a:schemeClr val="accent4">
                    <a:lumMod val="75000"/>
                  </a:schemeClr>
                </a:solidFill>
              </a:rPr>
              <a:t>REVIVE! </a:t>
            </a:r>
            <a:r>
              <a:rPr lang="en-US" dirty="0">
                <a:solidFill>
                  <a:schemeClr val="accent4">
                    <a:lumMod val="75000"/>
                  </a:schemeClr>
                </a:solidFill>
              </a:rPr>
              <a:t>Opioid Overdose &amp; Naloxone Training</a:t>
            </a:r>
          </a:p>
          <a:p>
            <a:pPr marL="0" indent="0" algn="ctr">
              <a:buNone/>
            </a:pPr>
            <a:r>
              <a:rPr lang="en-US" b="1" dirty="0">
                <a:solidFill>
                  <a:schemeClr val="accent4">
                    <a:lumMod val="75000"/>
                  </a:schemeClr>
                </a:solidFill>
              </a:rPr>
              <a:t>ACE Interface</a:t>
            </a:r>
            <a:r>
              <a:rPr lang="en-US" dirty="0">
                <a:solidFill>
                  <a:schemeClr val="accent4">
                    <a:lumMod val="75000"/>
                  </a:schemeClr>
                </a:solidFill>
              </a:rPr>
              <a:t>: Adverse Childhood Experiences</a:t>
            </a:r>
          </a:p>
          <a:p>
            <a:pPr marL="0" indent="0" algn="ctr">
              <a:buNone/>
            </a:pPr>
            <a:r>
              <a:rPr lang="en-US" sz="1900" b="1" dirty="0">
                <a:solidFill>
                  <a:schemeClr val="accent4">
                    <a:lumMod val="75000"/>
                  </a:schemeClr>
                </a:solidFill>
              </a:rPr>
              <a:t>Kenan Tyner-Smith, M.Ed.</a:t>
            </a:r>
          </a:p>
          <a:p>
            <a:pPr marL="0" indent="0" algn="ctr">
              <a:buNone/>
            </a:pPr>
            <a:r>
              <a:rPr lang="en-US" sz="1900" dirty="0">
                <a:solidFill>
                  <a:schemeClr val="accent4">
                    <a:lumMod val="75000"/>
                  </a:schemeClr>
                </a:solidFill>
              </a:rPr>
              <a:t>Prevention Manager</a:t>
            </a:r>
          </a:p>
          <a:p>
            <a:pPr marL="0" indent="0" algn="ctr">
              <a:buNone/>
            </a:pPr>
            <a:r>
              <a:rPr lang="en-US" sz="1900" dirty="0">
                <a:solidFill>
                  <a:schemeClr val="accent4">
                    <a:lumMod val="75000"/>
                  </a:schemeClr>
                </a:solidFill>
              </a:rPr>
              <a:t>434-572-6916 Ext. 1550</a:t>
            </a:r>
          </a:p>
          <a:p>
            <a:pPr marL="0" indent="0" algn="ctr">
              <a:buNone/>
            </a:pPr>
            <a:r>
              <a:rPr lang="en-US" sz="2100" dirty="0">
                <a:solidFill>
                  <a:srgbClr val="5AA0F5">
                    <a:lumMod val="75000"/>
                  </a:srgbClr>
                </a:solidFill>
              </a:rPr>
              <a:t>ksmith@southsidebh.org</a:t>
            </a:r>
            <a:endParaRPr lang="en-US" sz="1900" b="1" dirty="0">
              <a:solidFill>
                <a:schemeClr val="accent4">
                  <a:lumMod val="75000"/>
                </a:schemeClr>
              </a:solidFill>
            </a:endParaRPr>
          </a:p>
          <a:p>
            <a:pPr marL="0" indent="0" algn="ctr">
              <a:buNone/>
            </a:pPr>
            <a:endParaRPr lang="en-US" dirty="0">
              <a:solidFill>
                <a:schemeClr val="accent4">
                  <a:lumMod val="75000"/>
                </a:schemeClr>
              </a:solidFill>
            </a:endParaRPr>
          </a:p>
        </p:txBody>
      </p:sp>
      <p:sp>
        <p:nvSpPr>
          <p:cNvPr id="2" name="Title 1">
            <a:extLst>
              <a:ext uri="{FF2B5EF4-FFF2-40B4-BE49-F238E27FC236}">
                <a16:creationId xmlns:a16="http://schemas.microsoft.com/office/drawing/2014/main" id="{EE943381-5BB0-4071-AE5E-21AFC98846AE}"/>
              </a:ext>
            </a:extLst>
          </p:cNvPr>
          <p:cNvSpPr>
            <a:spLocks noGrp="1"/>
          </p:cNvSpPr>
          <p:nvPr>
            <p:ph type="title"/>
          </p:nvPr>
        </p:nvSpPr>
        <p:spPr>
          <a:xfrm>
            <a:off x="3174522" y="629267"/>
            <a:ext cx="6366294" cy="1016654"/>
          </a:xfrm>
        </p:spPr>
        <p:txBody>
          <a:bodyPr>
            <a:normAutofit/>
          </a:bodyPr>
          <a:lstStyle/>
          <a:p>
            <a:r>
              <a:rPr lang="en-US" dirty="0"/>
              <a:t>SBH Prevention Services</a:t>
            </a:r>
          </a:p>
        </p:txBody>
      </p:sp>
    </p:spTree>
    <p:extLst>
      <p:ext uri="{BB962C8B-B14F-4D97-AF65-F5344CB8AC3E}">
        <p14:creationId xmlns:p14="http://schemas.microsoft.com/office/powerpoint/2010/main" val="3282615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3104</TotalTime>
  <Words>921</Words>
  <Application>Microsoft Office PowerPoint</Application>
  <PresentationFormat>Widescreen</PresentationFormat>
  <Paragraphs>161</Paragraphs>
  <Slides>11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Century Gothic</vt:lpstr>
      <vt:lpstr>Open Sans</vt:lpstr>
      <vt:lpstr>Wingdings</vt:lpstr>
      <vt:lpstr>Wingdings 3</vt:lpstr>
      <vt:lpstr>Ion</vt:lpstr>
      <vt:lpstr>  CORE Talk VCU-CMH Mental Health Awareness Month  May 11, 2022 </vt:lpstr>
      <vt:lpstr>Statistics</vt:lpstr>
      <vt:lpstr> Depression</vt:lpstr>
      <vt:lpstr> Causes</vt:lpstr>
      <vt:lpstr>Treatment=Hope </vt:lpstr>
      <vt:lpstr>Resources</vt:lpstr>
      <vt:lpstr>SBH Services</vt:lpstr>
      <vt:lpstr>SBH Services</vt:lpstr>
      <vt:lpstr>SBH Prevention Services</vt:lpstr>
      <vt:lpstr>SBH Important Numbers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Health Awareness Month CORE Talk-VCU-CMH  </dc:title>
  <dc:creator>Debra S. Berryman</dc:creator>
  <cp:lastModifiedBy>Ariel King</cp:lastModifiedBy>
  <cp:revision>175</cp:revision>
  <cp:lastPrinted>2022-05-11T14:57:45Z</cp:lastPrinted>
  <dcterms:created xsi:type="dcterms:W3CDTF">2022-04-12T17:09:09Z</dcterms:created>
  <dcterms:modified xsi:type="dcterms:W3CDTF">2022-05-17T16:28:57Z</dcterms:modified>
</cp:coreProperties>
</file>