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20" r:id="rId35"/>
    <p:sldId id="32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pm2:Downloads:Graphs5_22_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pm2:Downloads:Graphs5_22_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pm2:Downloads:Graphs5_22_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pm2:Downloads:Graphs5_22_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204070610307302E-2"/>
          <c:y val="7.6966212910371798E-2"/>
          <c:w val="0.89231454297938695"/>
          <c:h val="0.80371503725100601"/>
        </c:manualLayout>
      </c:layout>
      <c:lineChart>
        <c:grouping val="standard"/>
        <c:varyColors val="0"/>
        <c:ser>
          <c:idx val="0"/>
          <c:order val="0"/>
          <c:tx>
            <c:v>"Graph of '0"""</c:v>
          </c:tx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1'!$C$2:$E$2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13.9</c:v>
                </c:pt>
                <c:pt idx="2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16-4E85-A54B-AB76CBE408C3}"/>
            </c:ext>
          </c:extLst>
        </c:ser>
        <c:ser>
          <c:idx val="1"/>
          <c:order val="1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1'!$C$3:$E$3</c:f>
              <c:numCache>
                <c:formatCode>General</c:formatCode>
                <c:ptCount val="3"/>
                <c:pt idx="0">
                  <c:v>7.3</c:v>
                </c:pt>
                <c:pt idx="1">
                  <c:v>15</c:v>
                </c:pt>
                <c:pt idx="2">
                  <c:v>12.2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16-4E85-A54B-AB76CBE408C3}"/>
            </c:ext>
          </c:extLst>
        </c:ser>
        <c:ser>
          <c:idx val="2"/>
          <c:order val="2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1'!$C$4:$E$4</c:f>
              <c:numCache>
                <c:formatCode>General</c:formatCode>
                <c:ptCount val="3"/>
                <c:pt idx="0">
                  <c:v>8.9</c:v>
                </c:pt>
                <c:pt idx="1">
                  <c:v>24.3</c:v>
                </c:pt>
                <c:pt idx="2">
                  <c:v>20.399999999999999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B16-4E85-A54B-AB76CBE408C3}"/>
            </c:ext>
          </c:extLst>
        </c:ser>
        <c:ser>
          <c:idx val="3"/>
          <c:order val="3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1'!$C$5:$E$5</c:f>
              <c:numCache>
                <c:formatCode>General</c:formatCode>
                <c:ptCount val="3"/>
                <c:pt idx="0">
                  <c:v>20.8</c:v>
                </c:pt>
                <c:pt idx="1">
                  <c:v>34.4</c:v>
                </c:pt>
                <c:pt idx="2">
                  <c:v>29.7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B16-4E85-A54B-AB76CBE408C3}"/>
            </c:ext>
          </c:extLst>
        </c:ser>
        <c:ser>
          <c:idx val="4"/>
          <c:order val="4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1'!$C$6:$E$6</c:f>
              <c:numCache>
                <c:formatCode>General</c:formatCode>
                <c:ptCount val="3"/>
                <c:pt idx="0">
                  <c:v>5.2</c:v>
                </c:pt>
                <c:pt idx="1">
                  <c:v>18</c:v>
                </c:pt>
                <c:pt idx="2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B16-4E85-A54B-AB76CBE408C3}"/>
            </c:ext>
          </c:extLst>
        </c:ser>
        <c:ser>
          <c:idx val="5"/>
          <c:order val="5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1'!$C$7:$E$7</c:f>
              <c:numCache>
                <c:formatCode>General</c:formatCode>
                <c:ptCount val="3"/>
                <c:pt idx="0">
                  <c:v>5.8</c:v>
                </c:pt>
                <c:pt idx="1">
                  <c:v>17.899999999999999</c:v>
                </c:pt>
                <c:pt idx="2">
                  <c:v>17.5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16-4E85-A54B-AB76CBE408C3}"/>
            </c:ext>
          </c:extLst>
        </c:ser>
        <c:ser>
          <c:idx val="6"/>
          <c:order val="6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1'!$C$8:$E$8</c:f>
              <c:numCache>
                <c:formatCode>General</c:formatCode>
                <c:ptCount val="3"/>
                <c:pt idx="0">
                  <c:v>12.1</c:v>
                </c:pt>
                <c:pt idx="1">
                  <c:v>25.5</c:v>
                </c:pt>
                <c:pt idx="2">
                  <c:v>23.4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B16-4E85-A54B-AB76CBE408C3}"/>
            </c:ext>
          </c:extLst>
        </c:ser>
        <c:ser>
          <c:idx val="7"/>
          <c:order val="7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1'!$C$9:$E$9</c:f>
              <c:numCache>
                <c:formatCode>General</c:formatCode>
                <c:ptCount val="3"/>
                <c:pt idx="0">
                  <c:v>8.8000000000000007</c:v>
                </c:pt>
                <c:pt idx="1">
                  <c:v>26.7</c:v>
                </c:pt>
                <c:pt idx="2">
                  <c:v>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B16-4E85-A54B-AB76CBE408C3}"/>
            </c:ext>
          </c:extLst>
        </c:ser>
        <c:ser>
          <c:idx val="8"/>
          <c:order val="8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1'!$C$10:$E$10</c:f>
              <c:numCache>
                <c:formatCode>General</c:formatCode>
                <c:ptCount val="3"/>
                <c:pt idx="0">
                  <c:v>18.2</c:v>
                </c:pt>
                <c:pt idx="1">
                  <c:v>21.5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B16-4E85-A54B-AB76CBE408C3}"/>
            </c:ext>
          </c:extLst>
        </c:ser>
        <c:ser>
          <c:idx val="9"/>
          <c:order val="9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1'!$C$11:$E$11</c:f>
              <c:numCache>
                <c:formatCode>General</c:formatCode>
                <c:ptCount val="3"/>
                <c:pt idx="0">
                  <c:v>16.399999999999999</c:v>
                </c:pt>
                <c:pt idx="1">
                  <c:v>20.2</c:v>
                </c:pt>
                <c:pt idx="2">
                  <c:v>18.399999999999999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B16-4E85-A54B-AB76CBE408C3}"/>
            </c:ext>
          </c:extLst>
        </c:ser>
        <c:ser>
          <c:idx val="10"/>
          <c:order val="10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1'!$C$12:$E$12</c:f>
              <c:numCache>
                <c:formatCode>General</c:formatCode>
                <c:ptCount val="3"/>
                <c:pt idx="0">
                  <c:v>20</c:v>
                </c:pt>
                <c:pt idx="1">
                  <c:v>24.8</c:v>
                </c:pt>
                <c:pt idx="2">
                  <c:v>23.6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B16-4E85-A54B-AB76CBE408C3}"/>
            </c:ext>
          </c:extLst>
        </c:ser>
        <c:ser>
          <c:idx val="11"/>
          <c:order val="11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1'!$C$13:$E$13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26.4</c:v>
                </c:pt>
                <c:pt idx="2">
                  <c:v>24.5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B16-4E85-A54B-AB76CBE408C3}"/>
            </c:ext>
          </c:extLst>
        </c:ser>
        <c:ser>
          <c:idx val="12"/>
          <c:order val="12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1'!$C$14:$E$14</c:f>
              <c:numCache>
                <c:formatCode>General</c:formatCode>
                <c:ptCount val="3"/>
                <c:pt idx="0">
                  <c:v>5.2</c:v>
                </c:pt>
                <c:pt idx="1">
                  <c:v>25.6</c:v>
                </c:pt>
                <c:pt idx="2">
                  <c:v>20.7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0B16-4E85-A54B-AB76CBE408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232704"/>
        <c:axId val="172234240"/>
      </c:lineChart>
      <c:catAx>
        <c:axId val="172232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2234240"/>
        <c:crosses val="autoZero"/>
        <c:auto val="1"/>
        <c:lblAlgn val="ctr"/>
        <c:lblOffset val="100"/>
        <c:noMultiLvlLbl val="0"/>
      </c:catAx>
      <c:valAx>
        <c:axId val="17223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2327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u="sng" baseline="0" dirty="0">
                <a:latin typeface="Arial" panose="020B0604020202020204" pitchFamily="34" charset="0"/>
                <a:cs typeface="Arial" panose="020B0604020202020204" pitchFamily="34" charset="0"/>
              </a:rPr>
              <a:t>“Non-adherent” Patients </a:t>
            </a:r>
          </a:p>
        </c:rich>
      </c:tx>
      <c:layout>
        <c:manualLayout>
          <c:xMode val="edge"/>
          <c:yMode val="edge"/>
          <c:x val="0.2363604549431321"/>
          <c:y val="1.2369918823480227E-2"/>
        </c:manualLayout>
      </c:layout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23087208373322701"/>
          <c:y val="0.18185792349726801"/>
          <c:w val="0.72193456914365906"/>
          <c:h val="0.61028802547222605"/>
        </c:manualLayout>
      </c:layout>
      <c:lineChart>
        <c:grouping val="standard"/>
        <c:varyColors val="0"/>
        <c:ser>
          <c:idx val="0"/>
          <c:order val="0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1'!$C$15:$E$15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13.3</c:v>
                </c:pt>
                <c:pt idx="2">
                  <c:v>10.199999999999999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54-4970-BAAF-7DDCBC811313}"/>
            </c:ext>
          </c:extLst>
        </c:ser>
        <c:ser>
          <c:idx val="1"/>
          <c:order val="1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1'!$C$16:$E$16</c:f>
              <c:numCache>
                <c:formatCode>General</c:formatCode>
                <c:ptCount val="3"/>
                <c:pt idx="0">
                  <c:v>15</c:v>
                </c:pt>
                <c:pt idx="1">
                  <c:v>27.2</c:v>
                </c:pt>
                <c:pt idx="2">
                  <c:v>19.8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54-4970-BAAF-7DDCBC811313}"/>
            </c:ext>
          </c:extLst>
        </c:ser>
        <c:ser>
          <c:idx val="2"/>
          <c:order val="2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1'!$C$17:$E$17</c:f>
              <c:numCache>
                <c:formatCode>General</c:formatCode>
                <c:ptCount val="3"/>
                <c:pt idx="0">
                  <c:v>16.600000000000001</c:v>
                </c:pt>
                <c:pt idx="1">
                  <c:v>23.9</c:v>
                </c:pt>
                <c:pt idx="2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54-4970-BAAF-7DDCBC811313}"/>
            </c:ext>
          </c:extLst>
        </c:ser>
        <c:ser>
          <c:idx val="3"/>
          <c:order val="3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1'!$C$18:$E$18</c:f>
              <c:numCache>
                <c:formatCode>General</c:formatCode>
                <c:ptCount val="3"/>
                <c:pt idx="0">
                  <c:v>9.9</c:v>
                </c:pt>
                <c:pt idx="1">
                  <c:v>28.7</c:v>
                </c:pt>
                <c:pt idx="2">
                  <c:v>21.8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54-4970-BAAF-7DDCBC811313}"/>
            </c:ext>
          </c:extLst>
        </c:ser>
        <c:ser>
          <c:idx val="4"/>
          <c:order val="4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1'!$C$19:$E$19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17.5</c:v>
                </c:pt>
                <c:pt idx="2">
                  <c:v>9.3000000000000007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A54-4970-BAAF-7DDCBC811313}"/>
            </c:ext>
          </c:extLst>
        </c:ser>
        <c:ser>
          <c:idx val="5"/>
          <c:order val="5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1'!$C$20:$E$20</c:f>
              <c:numCache>
                <c:formatCode>General</c:formatCode>
                <c:ptCount val="3"/>
                <c:pt idx="0">
                  <c:v>5</c:v>
                </c:pt>
                <c:pt idx="1">
                  <c:v>17.8</c:v>
                </c:pt>
                <c:pt idx="2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A54-4970-BAAF-7DDCBC811313}"/>
            </c:ext>
          </c:extLst>
        </c:ser>
        <c:ser>
          <c:idx val="6"/>
          <c:order val="6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1'!$C$21:$E$21</c:f>
              <c:numCache>
                <c:formatCode>General</c:formatCode>
                <c:ptCount val="3"/>
                <c:pt idx="0">
                  <c:v>5.2</c:v>
                </c:pt>
                <c:pt idx="1">
                  <c:v>19.7</c:v>
                </c:pt>
                <c:pt idx="2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A54-4970-BAAF-7DDCBC811313}"/>
            </c:ext>
          </c:extLst>
        </c:ser>
        <c:ser>
          <c:idx val="7"/>
          <c:order val="7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1'!$C$22:$E$22</c:f>
              <c:numCache>
                <c:formatCode>General</c:formatCode>
                <c:ptCount val="3"/>
                <c:pt idx="0">
                  <c:v>1.7</c:v>
                </c:pt>
                <c:pt idx="1">
                  <c:v>5.5</c:v>
                </c:pt>
                <c:pt idx="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A54-4970-BAAF-7DDCBC811313}"/>
            </c:ext>
          </c:extLst>
        </c:ser>
        <c:ser>
          <c:idx val="8"/>
          <c:order val="8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1'!$C$23:$E$23</c:f>
              <c:numCache>
                <c:formatCode>General</c:formatCode>
                <c:ptCount val="3"/>
                <c:pt idx="0">
                  <c:v>8.6</c:v>
                </c:pt>
                <c:pt idx="1">
                  <c:v>20.100000000000001</c:v>
                </c:pt>
                <c:pt idx="2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A54-4970-BAAF-7DDCBC811313}"/>
            </c:ext>
          </c:extLst>
        </c:ser>
        <c:ser>
          <c:idx val="9"/>
          <c:order val="9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1'!$C$24:$E$24</c:f>
              <c:numCache>
                <c:formatCode>General</c:formatCode>
                <c:ptCount val="3"/>
                <c:pt idx="1">
                  <c:v>9.9</c:v>
                </c:pt>
                <c:pt idx="2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A54-4970-BAAF-7DDCBC811313}"/>
            </c:ext>
          </c:extLst>
        </c:ser>
        <c:ser>
          <c:idx val="10"/>
          <c:order val="10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1'!$C$25:$E$25</c:f>
              <c:numCache>
                <c:formatCode>General</c:formatCode>
                <c:ptCount val="3"/>
                <c:pt idx="0">
                  <c:v>8.9</c:v>
                </c:pt>
                <c:pt idx="1">
                  <c:v>21.8</c:v>
                </c:pt>
                <c:pt idx="2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CA54-4970-BAAF-7DDCBC811313}"/>
            </c:ext>
          </c:extLst>
        </c:ser>
        <c:ser>
          <c:idx val="11"/>
          <c:order val="11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1'!$C$26:$E$26</c:f>
              <c:numCache>
                <c:formatCode>General</c:formatCode>
                <c:ptCount val="3"/>
                <c:pt idx="0">
                  <c:v>1.4</c:v>
                </c:pt>
                <c:pt idx="1">
                  <c:v>21.7</c:v>
                </c:pt>
                <c:pt idx="2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A54-4970-BAAF-7DDCBC811313}"/>
            </c:ext>
          </c:extLst>
        </c:ser>
        <c:ser>
          <c:idx val="12"/>
          <c:order val="12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1'!$C$27:$E$27</c:f>
              <c:numCache>
                <c:formatCode>General</c:formatCode>
                <c:ptCount val="3"/>
                <c:pt idx="0">
                  <c:v>2.4</c:v>
                </c:pt>
                <c:pt idx="1">
                  <c:v>16.899999999999999</c:v>
                </c:pt>
                <c:pt idx="2">
                  <c:v>11.3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A54-4970-BAAF-7DDCBC811313}"/>
            </c:ext>
          </c:extLst>
        </c:ser>
        <c:ser>
          <c:idx val="13"/>
          <c:order val="13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1'!$C$28:$E$28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8</c:v>
                </c:pt>
                <c:pt idx="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A54-4970-BAAF-7DDCBC811313}"/>
            </c:ext>
          </c:extLst>
        </c:ser>
        <c:ser>
          <c:idx val="14"/>
          <c:order val="14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1'!$C$29:$E$29</c:f>
              <c:numCache>
                <c:formatCode>General</c:formatCode>
                <c:ptCount val="3"/>
                <c:pt idx="0">
                  <c:v>2</c:v>
                </c:pt>
                <c:pt idx="1">
                  <c:v>28</c:v>
                </c:pt>
                <c:pt idx="2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A54-4970-BAAF-7DDCBC811313}"/>
            </c:ext>
          </c:extLst>
        </c:ser>
        <c:ser>
          <c:idx val="15"/>
          <c:order val="15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1'!$C$30:$E$30</c:f>
              <c:numCache>
                <c:formatCode>General</c:formatCode>
                <c:ptCount val="3"/>
                <c:pt idx="1">
                  <c:v>21.3</c:v>
                </c:pt>
                <c:pt idx="2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CA54-4970-BAAF-7DDCBC811313}"/>
            </c:ext>
          </c:extLst>
        </c:ser>
        <c:ser>
          <c:idx val="16"/>
          <c:order val="16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1'!$C$31:$E$31</c:f>
              <c:numCache>
                <c:formatCode>General</c:formatCode>
                <c:ptCount val="3"/>
                <c:pt idx="0">
                  <c:v>8.7000000000000011</c:v>
                </c:pt>
                <c:pt idx="1">
                  <c:v>15.7</c:v>
                </c:pt>
                <c:pt idx="2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A54-4970-BAAF-7DDCBC811313}"/>
            </c:ext>
          </c:extLst>
        </c:ser>
        <c:ser>
          <c:idx val="17"/>
          <c:order val="17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1'!$C$32:$E$32</c:f>
              <c:numCache>
                <c:formatCode>General</c:formatCode>
                <c:ptCount val="3"/>
                <c:pt idx="1">
                  <c:v>26.2</c:v>
                </c:pt>
                <c:pt idx="2">
                  <c:v>15.3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A54-4970-BAAF-7DDCBC811313}"/>
            </c:ext>
          </c:extLst>
        </c:ser>
        <c:ser>
          <c:idx val="18"/>
          <c:order val="18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1'!$C$33:$E$33</c:f>
              <c:numCache>
                <c:formatCode>General</c:formatCode>
                <c:ptCount val="3"/>
                <c:pt idx="0">
                  <c:v>2.5</c:v>
                </c:pt>
                <c:pt idx="1">
                  <c:v>11.4</c:v>
                </c:pt>
                <c:pt idx="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A54-4970-BAAF-7DDCBC811313}"/>
            </c:ext>
          </c:extLst>
        </c:ser>
        <c:ser>
          <c:idx val="19"/>
          <c:order val="19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1'!$C$34:$E$34</c:f>
              <c:numCache>
                <c:formatCode>General</c:formatCode>
                <c:ptCount val="3"/>
                <c:pt idx="0">
                  <c:v>2.1</c:v>
                </c:pt>
                <c:pt idx="1">
                  <c:v>12.3</c:v>
                </c:pt>
                <c:pt idx="2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CA54-4970-BAAF-7DDCBC811313}"/>
            </c:ext>
          </c:extLst>
        </c:ser>
        <c:ser>
          <c:idx val="20"/>
          <c:order val="20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1'!$C$35:$E$35</c:f>
              <c:numCache>
                <c:formatCode>General</c:formatCode>
                <c:ptCount val="3"/>
                <c:pt idx="0">
                  <c:v>8</c:v>
                </c:pt>
                <c:pt idx="1">
                  <c:v>21.6</c:v>
                </c:pt>
                <c:pt idx="2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A54-4970-BAAF-7DDCBC811313}"/>
            </c:ext>
          </c:extLst>
        </c:ser>
        <c:ser>
          <c:idx val="21"/>
          <c:order val="21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1'!$C$36:$E$36</c:f>
              <c:numCache>
                <c:formatCode>General</c:formatCode>
                <c:ptCount val="3"/>
                <c:pt idx="1">
                  <c:v>20.399999999999999</c:v>
                </c:pt>
                <c:pt idx="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CA54-4970-BAAF-7DDCBC811313}"/>
            </c:ext>
          </c:extLst>
        </c:ser>
        <c:ser>
          <c:idx val="22"/>
          <c:order val="22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1'!$C$37:$E$37</c:f>
              <c:numCache>
                <c:formatCode>General</c:formatCode>
                <c:ptCount val="3"/>
                <c:pt idx="0">
                  <c:v>7.6</c:v>
                </c:pt>
                <c:pt idx="1">
                  <c:v>13.7</c:v>
                </c:pt>
                <c:pt idx="2">
                  <c:v>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CA54-4970-BAAF-7DDCBC811313}"/>
            </c:ext>
          </c:extLst>
        </c:ser>
        <c:ser>
          <c:idx val="23"/>
          <c:order val="23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1'!$C$38:$E$38</c:f>
              <c:numCache>
                <c:formatCode>General</c:formatCode>
                <c:ptCount val="3"/>
                <c:pt idx="0">
                  <c:v>3.4</c:v>
                </c:pt>
                <c:pt idx="1">
                  <c:v>7.7</c:v>
                </c:pt>
                <c:pt idx="2">
                  <c:v>4.4000000000000004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CA54-4970-BAAF-7DDCBC811313}"/>
            </c:ext>
          </c:extLst>
        </c:ser>
        <c:ser>
          <c:idx val="24"/>
          <c:order val="24"/>
          <c:cat>
            <c:strRef>
              <c:f>'Site 1'!$C$1:$E$1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1'!$C$39:$E$39</c:f>
              <c:numCache>
                <c:formatCode>General</c:formatCode>
                <c:ptCount val="3"/>
                <c:pt idx="0">
                  <c:v>9.5</c:v>
                </c:pt>
                <c:pt idx="1">
                  <c:v>18.8</c:v>
                </c:pt>
                <c:pt idx="2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A54-4970-BAAF-7DDCBC8113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66144"/>
        <c:axId val="149767680"/>
      </c:lineChart>
      <c:catAx>
        <c:axId val="14976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9767680"/>
        <c:crosses val="autoZero"/>
        <c:auto val="1"/>
        <c:lblAlgn val="ctr"/>
        <c:lblOffset val="100"/>
        <c:noMultiLvlLbl val="0"/>
      </c:catAx>
      <c:valAx>
        <c:axId val="149767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HbF 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9766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53607514958701"/>
          <c:y val="0.2013129815138"/>
          <c:w val="0.72197396815407777"/>
          <c:h val="0.61497543485645634"/>
        </c:manualLayout>
      </c:layout>
      <c:lineChart>
        <c:grouping val="standard"/>
        <c:varyColors val="0"/>
        <c:ser>
          <c:idx val="0"/>
          <c:order val="0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2'!$C$2:$E$2</c:f>
              <c:numCache>
                <c:formatCode>General</c:formatCode>
                <c:ptCount val="3"/>
                <c:pt idx="0">
                  <c:v>13.4</c:v>
                </c:pt>
                <c:pt idx="1">
                  <c:v>21.3</c:v>
                </c:pt>
                <c:pt idx="2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17-4846-B6FA-90B47F74BA1F}"/>
            </c:ext>
          </c:extLst>
        </c:ser>
        <c:ser>
          <c:idx val="1"/>
          <c:order val="1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2'!$C$3:$E$3</c:f>
              <c:numCache>
                <c:formatCode>General</c:formatCode>
                <c:ptCount val="3"/>
                <c:pt idx="1">
                  <c:v>19.5</c:v>
                </c:pt>
                <c:pt idx="2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17-4846-B6FA-90B47F74BA1F}"/>
            </c:ext>
          </c:extLst>
        </c:ser>
        <c:ser>
          <c:idx val="2"/>
          <c:order val="2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2'!$C$4:$E$4</c:f>
              <c:numCache>
                <c:formatCode>General</c:formatCode>
                <c:ptCount val="3"/>
                <c:pt idx="0">
                  <c:v>12.6</c:v>
                </c:pt>
                <c:pt idx="1">
                  <c:v>22.1</c:v>
                </c:pt>
                <c:pt idx="2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17-4846-B6FA-90B47F74BA1F}"/>
            </c:ext>
          </c:extLst>
        </c:ser>
        <c:ser>
          <c:idx val="3"/>
          <c:order val="3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2'!$C$5:$E$5</c:f>
              <c:numCache>
                <c:formatCode>General</c:formatCode>
                <c:ptCount val="3"/>
                <c:pt idx="0">
                  <c:v>7.7</c:v>
                </c:pt>
                <c:pt idx="1">
                  <c:v>29.9</c:v>
                </c:pt>
                <c:pt idx="2">
                  <c:v>25.5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617-4846-B6FA-90B47F74BA1F}"/>
            </c:ext>
          </c:extLst>
        </c:ser>
        <c:ser>
          <c:idx val="4"/>
          <c:order val="4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2'!$C$6:$E$6</c:f>
              <c:numCache>
                <c:formatCode>General</c:formatCode>
                <c:ptCount val="3"/>
                <c:pt idx="0">
                  <c:v>4</c:v>
                </c:pt>
                <c:pt idx="1">
                  <c:v>21.2</c:v>
                </c:pt>
                <c:pt idx="2">
                  <c:v>18.8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617-4846-B6FA-90B47F74BA1F}"/>
            </c:ext>
          </c:extLst>
        </c:ser>
        <c:ser>
          <c:idx val="5"/>
          <c:order val="5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2'!$C$7:$E$7</c:f>
              <c:numCache>
                <c:formatCode>General</c:formatCode>
                <c:ptCount val="3"/>
                <c:pt idx="0">
                  <c:v>5.8</c:v>
                </c:pt>
                <c:pt idx="1">
                  <c:v>21.7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617-4846-B6FA-90B47F74BA1F}"/>
            </c:ext>
          </c:extLst>
        </c:ser>
        <c:ser>
          <c:idx val="6"/>
          <c:order val="6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2'!$C$8:$E$8</c:f>
              <c:numCache>
                <c:formatCode>General</c:formatCode>
                <c:ptCount val="3"/>
                <c:pt idx="0">
                  <c:v>5.2</c:v>
                </c:pt>
                <c:pt idx="1">
                  <c:v>14.9</c:v>
                </c:pt>
                <c:pt idx="2">
                  <c:v>12.6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617-4846-B6FA-90B47F74BA1F}"/>
            </c:ext>
          </c:extLst>
        </c:ser>
        <c:ser>
          <c:idx val="7"/>
          <c:order val="7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2'!$C$9:$E$9</c:f>
              <c:numCache>
                <c:formatCode>General</c:formatCode>
                <c:ptCount val="3"/>
                <c:pt idx="1">
                  <c:v>13.9</c:v>
                </c:pt>
                <c:pt idx="2">
                  <c:v>18.899999999999999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617-4846-B6FA-90B47F74BA1F}"/>
            </c:ext>
          </c:extLst>
        </c:ser>
        <c:ser>
          <c:idx val="8"/>
          <c:order val="8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2'!$C$10:$E$10</c:f>
              <c:numCache>
                <c:formatCode>General</c:formatCode>
                <c:ptCount val="3"/>
                <c:pt idx="1">
                  <c:v>21.3</c:v>
                </c:pt>
                <c:pt idx="2">
                  <c:v>20.6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617-4846-B6FA-90B47F74BA1F}"/>
            </c:ext>
          </c:extLst>
        </c:ser>
        <c:ser>
          <c:idx val="9"/>
          <c:order val="9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2'!$C$11:$E$11</c:f>
              <c:numCache>
                <c:formatCode>General</c:formatCode>
                <c:ptCount val="3"/>
                <c:pt idx="0">
                  <c:v>13.3</c:v>
                </c:pt>
                <c:pt idx="1">
                  <c:v>14.9</c:v>
                </c:pt>
                <c:pt idx="2">
                  <c:v>13.8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617-4846-B6FA-90B47F74B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99680"/>
        <c:axId val="149801600"/>
      </c:lineChart>
      <c:catAx>
        <c:axId val="14979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Timepoints of HbF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9801600"/>
        <c:crosses val="autoZero"/>
        <c:auto val="1"/>
        <c:lblAlgn val="ctr"/>
        <c:lblOffset val="100"/>
        <c:noMultiLvlLbl val="0"/>
      </c:catAx>
      <c:valAx>
        <c:axId val="1498016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HbF%</a:t>
                </a:r>
                <a:endParaRPr lang="en-US" sz="1400" baseline="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3583603598720401E-2"/>
              <c:y val="0.434759288188768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49799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65488406975399"/>
          <c:y val="0.104664877784132"/>
          <c:w val="0.76136649887858399"/>
          <c:h val="0.72305693631871504"/>
        </c:manualLayout>
      </c:layout>
      <c:lineChart>
        <c:grouping val="standard"/>
        <c:varyColors val="0"/>
        <c:ser>
          <c:idx val="0"/>
          <c:order val="0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2'!$C$12:$E$12</c:f>
              <c:numCache>
                <c:formatCode>General</c:formatCode>
                <c:ptCount val="3"/>
                <c:pt idx="0">
                  <c:v>2.7</c:v>
                </c:pt>
                <c:pt idx="1">
                  <c:v>15.1</c:v>
                </c:pt>
                <c:pt idx="2">
                  <c:v>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CD-4506-A703-8F82223D4786}"/>
            </c:ext>
          </c:extLst>
        </c:ser>
        <c:ser>
          <c:idx val="1"/>
          <c:order val="1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2'!$C$13:$E$13</c:f>
              <c:numCache>
                <c:formatCode>General</c:formatCode>
                <c:ptCount val="3"/>
                <c:pt idx="1">
                  <c:v>18.899999999999999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CD-4506-A703-8F82223D4786}"/>
            </c:ext>
          </c:extLst>
        </c:ser>
        <c:ser>
          <c:idx val="2"/>
          <c:order val="2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2'!$C$14:$E$14</c:f>
              <c:numCache>
                <c:formatCode>General</c:formatCode>
                <c:ptCount val="3"/>
                <c:pt idx="1">
                  <c:v>16.600000000000001</c:v>
                </c:pt>
                <c:pt idx="2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CD-4506-A703-8F82223D4786}"/>
            </c:ext>
          </c:extLst>
        </c:ser>
        <c:ser>
          <c:idx val="3"/>
          <c:order val="3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2'!$C$15:$E$15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23.3</c:v>
                </c:pt>
                <c:pt idx="2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CD-4506-A703-8F82223D4786}"/>
            </c:ext>
          </c:extLst>
        </c:ser>
        <c:ser>
          <c:idx val="4"/>
          <c:order val="4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2'!$C$16:$E$16</c:f>
              <c:numCache>
                <c:formatCode>General</c:formatCode>
                <c:ptCount val="3"/>
                <c:pt idx="0">
                  <c:v>2.6</c:v>
                </c:pt>
                <c:pt idx="1">
                  <c:v>29.4</c:v>
                </c:pt>
                <c:pt idx="2">
                  <c:v>18.100000000000001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CD-4506-A703-8F82223D4786}"/>
            </c:ext>
          </c:extLst>
        </c:ser>
        <c:ser>
          <c:idx val="5"/>
          <c:order val="5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2'!$C$17:$E$17</c:f>
              <c:numCache>
                <c:formatCode>General</c:formatCode>
                <c:ptCount val="3"/>
                <c:pt idx="0">
                  <c:v>3.6</c:v>
                </c:pt>
                <c:pt idx="1">
                  <c:v>8.5</c:v>
                </c:pt>
                <c:pt idx="2">
                  <c:v>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5CD-4506-A703-8F82223D4786}"/>
            </c:ext>
          </c:extLst>
        </c:ser>
        <c:ser>
          <c:idx val="6"/>
          <c:order val="6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2'!$C$18:$E$18</c:f>
              <c:numCache>
                <c:formatCode>General</c:formatCode>
                <c:ptCount val="3"/>
                <c:pt idx="0">
                  <c:v>18</c:v>
                </c:pt>
                <c:pt idx="1">
                  <c:v>23.3</c:v>
                </c:pt>
                <c:pt idx="2">
                  <c:v>15.6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CD-4506-A703-8F82223D4786}"/>
            </c:ext>
          </c:extLst>
        </c:ser>
        <c:ser>
          <c:idx val="7"/>
          <c:order val="7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2'!$C$19:$E$19</c:f>
              <c:numCache>
                <c:formatCode>General</c:formatCode>
                <c:ptCount val="3"/>
                <c:pt idx="0">
                  <c:v>8.2000000000000011</c:v>
                </c:pt>
                <c:pt idx="1">
                  <c:v>20.9</c:v>
                </c:pt>
                <c:pt idx="2">
                  <c:v>16.3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5CD-4506-A703-8F82223D4786}"/>
            </c:ext>
          </c:extLst>
        </c:ser>
        <c:ser>
          <c:idx val="8"/>
          <c:order val="8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2'!$C$20:$E$20</c:f>
              <c:numCache>
                <c:formatCode>General</c:formatCode>
                <c:ptCount val="3"/>
                <c:pt idx="0">
                  <c:v>9.7000000000000011</c:v>
                </c:pt>
                <c:pt idx="1">
                  <c:v>29.3</c:v>
                </c:pt>
                <c:pt idx="2">
                  <c:v>13.3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B5CD-4506-A703-8F82223D4786}"/>
            </c:ext>
          </c:extLst>
        </c:ser>
        <c:ser>
          <c:idx val="9"/>
          <c:order val="9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2'!$C$21:$E$21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23.4</c:v>
                </c:pt>
                <c:pt idx="2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5CD-4506-A703-8F82223D4786}"/>
            </c:ext>
          </c:extLst>
        </c:ser>
        <c:ser>
          <c:idx val="10"/>
          <c:order val="10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2'!$C$22:$E$22</c:f>
              <c:numCache>
                <c:formatCode>General</c:formatCode>
                <c:ptCount val="3"/>
                <c:pt idx="0">
                  <c:v>18.399999999999999</c:v>
                </c:pt>
                <c:pt idx="1">
                  <c:v>27.3</c:v>
                </c:pt>
                <c:pt idx="2">
                  <c:v>20.3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5CD-4506-A703-8F82223D4786}"/>
            </c:ext>
          </c:extLst>
        </c:ser>
        <c:ser>
          <c:idx val="11"/>
          <c:order val="11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2'!$C$23:$E$23</c:f>
              <c:numCache>
                <c:formatCode>General</c:formatCode>
                <c:ptCount val="3"/>
                <c:pt idx="0">
                  <c:v>6</c:v>
                </c:pt>
                <c:pt idx="1">
                  <c:v>18.600000000000001</c:v>
                </c:pt>
                <c:pt idx="2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5CD-4506-A703-8F82223D4786}"/>
            </c:ext>
          </c:extLst>
        </c:ser>
        <c:ser>
          <c:idx val="12"/>
          <c:order val="12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2'!$C$24:$E$24</c:f>
              <c:numCache>
                <c:formatCode>General</c:formatCode>
                <c:ptCount val="3"/>
                <c:pt idx="0">
                  <c:v>6.5</c:v>
                </c:pt>
                <c:pt idx="1">
                  <c:v>23.3</c:v>
                </c:pt>
                <c:pt idx="2">
                  <c:v>11.5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B5CD-4506-A703-8F82223D4786}"/>
            </c:ext>
          </c:extLst>
        </c:ser>
        <c:ser>
          <c:idx val="13"/>
          <c:order val="13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2'!$C$25:$E$25</c:f>
              <c:numCache>
                <c:formatCode>General</c:formatCode>
                <c:ptCount val="3"/>
                <c:pt idx="0">
                  <c:v>1.2</c:v>
                </c:pt>
                <c:pt idx="1">
                  <c:v>17.100000000000001</c:v>
                </c:pt>
                <c:pt idx="2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5CD-4506-A703-8F82223D4786}"/>
            </c:ext>
          </c:extLst>
        </c:ser>
        <c:ser>
          <c:idx val="14"/>
          <c:order val="14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2'!$C$26:$E$26</c:f>
              <c:numCache>
                <c:formatCode>General</c:formatCode>
                <c:ptCount val="3"/>
                <c:pt idx="0">
                  <c:v>6.9</c:v>
                </c:pt>
                <c:pt idx="1">
                  <c:v>17.7</c:v>
                </c:pt>
                <c:pt idx="2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5CD-4506-A703-8F82223D4786}"/>
            </c:ext>
          </c:extLst>
        </c:ser>
        <c:ser>
          <c:idx val="15"/>
          <c:order val="15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2'!$C$27:$E$27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20.9</c:v>
                </c:pt>
                <c:pt idx="2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5CD-4506-A703-8F82223D4786}"/>
            </c:ext>
          </c:extLst>
        </c:ser>
        <c:ser>
          <c:idx val="16"/>
          <c:order val="16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2'!$C$28:$E$28</c:f>
              <c:numCache>
                <c:formatCode>General</c:formatCode>
                <c:ptCount val="3"/>
                <c:pt idx="0">
                  <c:v>1.4</c:v>
                </c:pt>
                <c:pt idx="1">
                  <c:v>6.9</c:v>
                </c:pt>
                <c:pt idx="2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B5CD-4506-A703-8F82223D4786}"/>
            </c:ext>
          </c:extLst>
        </c:ser>
        <c:ser>
          <c:idx val="17"/>
          <c:order val="17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2'!$C$29:$E$29</c:f>
              <c:numCache>
                <c:formatCode>General</c:formatCode>
                <c:ptCount val="3"/>
                <c:pt idx="0">
                  <c:v>1.9</c:v>
                </c:pt>
                <c:pt idx="1">
                  <c:v>12.3</c:v>
                </c:pt>
                <c:pt idx="2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B5CD-4506-A703-8F82223D4786}"/>
            </c:ext>
          </c:extLst>
        </c:ser>
        <c:ser>
          <c:idx val="18"/>
          <c:order val="18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2'!$C$30:$E$30</c:f>
              <c:numCache>
                <c:formatCode>General</c:formatCode>
                <c:ptCount val="3"/>
                <c:pt idx="0">
                  <c:v>3.1</c:v>
                </c:pt>
                <c:pt idx="1">
                  <c:v>10.8</c:v>
                </c:pt>
                <c:pt idx="2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B5CD-4506-A703-8F82223D4786}"/>
            </c:ext>
          </c:extLst>
        </c:ser>
        <c:ser>
          <c:idx val="19"/>
          <c:order val="19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2'!$C$31:$E$31</c:f>
              <c:numCache>
                <c:formatCode>General</c:formatCode>
                <c:ptCount val="3"/>
                <c:pt idx="1">
                  <c:v>27</c:v>
                </c:pt>
                <c:pt idx="2">
                  <c:v>15.7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5CD-4506-A703-8F82223D4786}"/>
            </c:ext>
          </c:extLst>
        </c:ser>
        <c:ser>
          <c:idx val="20"/>
          <c:order val="20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2'!$C$32:$E$32</c:f>
              <c:numCache>
                <c:formatCode>General</c:formatCode>
                <c:ptCount val="3"/>
                <c:pt idx="0">
                  <c:v>10.4</c:v>
                </c:pt>
                <c:pt idx="1">
                  <c:v>16.2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5CD-4506-A703-8F82223D4786}"/>
            </c:ext>
          </c:extLst>
        </c:ser>
        <c:ser>
          <c:idx val="21"/>
          <c:order val="21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2'!$C$33:$E$33</c:f>
              <c:numCache>
                <c:formatCode>General</c:formatCode>
                <c:ptCount val="3"/>
                <c:pt idx="1">
                  <c:v>20.3</c:v>
                </c:pt>
                <c:pt idx="2">
                  <c:v>16.2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B5CD-4506-A703-8F82223D4786}"/>
            </c:ext>
          </c:extLst>
        </c:ser>
        <c:ser>
          <c:idx val="22"/>
          <c:order val="22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2'!$C$34:$E$34</c:f>
              <c:numCache>
                <c:formatCode>General</c:formatCode>
                <c:ptCount val="3"/>
                <c:pt idx="0">
                  <c:v>15</c:v>
                </c:pt>
                <c:pt idx="1">
                  <c:v>21.5</c:v>
                </c:pt>
                <c:pt idx="2">
                  <c:v>15.2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B5CD-4506-A703-8F82223D4786}"/>
            </c:ext>
          </c:extLst>
        </c:ser>
        <c:ser>
          <c:idx val="23"/>
          <c:order val="23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2'!$C$35:$E$35</c:f>
              <c:numCache>
                <c:formatCode>General</c:formatCode>
                <c:ptCount val="3"/>
                <c:pt idx="0">
                  <c:v>7.8</c:v>
                </c:pt>
                <c:pt idx="1">
                  <c:v>17.399999999999999</c:v>
                </c:pt>
                <c:pt idx="2">
                  <c:v>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B5CD-4506-A703-8F82223D4786}"/>
            </c:ext>
          </c:extLst>
        </c:ser>
        <c:ser>
          <c:idx val="24"/>
          <c:order val="24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2'!$C$36:$E$36</c:f>
              <c:numCache>
                <c:formatCode>General</c:formatCode>
                <c:ptCount val="3"/>
                <c:pt idx="0">
                  <c:v>13.4</c:v>
                </c:pt>
                <c:pt idx="1">
                  <c:v>33.4</c:v>
                </c:pt>
                <c:pt idx="2">
                  <c:v>20.8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B5CD-4506-A703-8F82223D4786}"/>
            </c:ext>
          </c:extLst>
        </c:ser>
        <c:ser>
          <c:idx val="25"/>
          <c:order val="25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2'!$C$37:$E$37</c:f>
              <c:numCache>
                <c:formatCode>General</c:formatCode>
                <c:ptCount val="3"/>
                <c:pt idx="1">
                  <c:v>22.8</c:v>
                </c:pt>
                <c:pt idx="2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B5CD-4506-A703-8F82223D4786}"/>
            </c:ext>
          </c:extLst>
        </c:ser>
        <c:ser>
          <c:idx val="26"/>
          <c:order val="26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2'!$C$38:$E$38</c:f>
              <c:numCache>
                <c:formatCode>General</c:formatCode>
                <c:ptCount val="3"/>
                <c:pt idx="1">
                  <c:v>6.2</c:v>
                </c:pt>
                <c:pt idx="2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B5CD-4506-A703-8F82223D4786}"/>
            </c:ext>
          </c:extLst>
        </c:ser>
        <c:ser>
          <c:idx val="27"/>
          <c:order val="27"/>
          <c:cat>
            <c:strRef>
              <c:f>'Site 2'!$C$1:$E$1</c:f>
              <c:strCache>
                <c:ptCount val="3"/>
                <c:pt idx="0">
                  <c:v>pre_HU_F</c:v>
                </c:pt>
                <c:pt idx="1">
                  <c:v>_PB_HbF</c:v>
                </c:pt>
                <c:pt idx="2">
                  <c:v>current_HbF</c:v>
                </c:pt>
              </c:strCache>
            </c:strRef>
          </c:cat>
          <c:val>
            <c:numRef>
              <c:f>'Site 2'!$C$39:$E$39</c:f>
              <c:numCache>
                <c:formatCode>General</c:formatCode>
                <c:ptCount val="3"/>
                <c:pt idx="0">
                  <c:v>3</c:v>
                </c:pt>
                <c:pt idx="1">
                  <c:v>4.4000000000000004</c:v>
                </c:pt>
                <c:pt idx="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B5CD-4506-A703-8F82223D4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224896"/>
        <c:axId val="150226816"/>
      </c:lineChart>
      <c:catAx>
        <c:axId val="150224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Timepoints of HbF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50226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02268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i="0" baseline="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HbF %</a:t>
                </a:r>
                <a:endParaRPr lang="en-US" sz="8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2.9978617051662E-2"/>
              <c:y val="0.42082083315004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502248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ACE6A-FD6F-43B3-8211-93A6D7F66725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F4ADA-AB6B-42DB-9296-0838EA386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8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5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8563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A27AF071-7A7C-4D30-98B6-FBEAC826B921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1232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4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74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3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3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54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0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20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6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01214-D23B-4CFE-8472-61E6762EF773}" type="datetimeFigureOut">
              <a:rPr lang="en-US" smtClean="0"/>
              <a:t>7/10/19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DB415-900D-48C8-B35F-3D92BB3A19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5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Jennifer_Vaughn_SickleCellDiseaseCasePresentat_2019-07-09_0941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file:///rams.adp.vcu.edu/SOM/Shares/IM%20General%20Medicine/Sickle%20Cell%20Disease%20Program/Sickle%20Cell%20Disease%20Program%20-%20Studies/Project%20ECHO/Case%20Presentations/07_10_2019/Jennifer_Vaughn_SickleCellDiseaseCasePresentat_2019-07-09_0941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bsblood.weebly.com/diagnostic-tests-treatments--prognosis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Julio_Sylvestre_SickleCellDiseaseCasePresentat_2019-07-09_0942.pdf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file:///rams.adp.vcu.edu/SOM/Shares/IM%20General%20Medicine/Sickle%20Cell%20Disease%20Program/Sickle%20Cell%20Disease%20Program%20-%20Studies/Project%20ECHO/Case%20Presentations/07_10_2019/Julio_Sylvestre_SickleCellDiseaseCasePresentat_2019-07-09_0942.pdf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06D6B-8B51-4539-9B49-C6AA0EE91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582"/>
            <a:ext cx="7419975" cy="1200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6D6E7D-D3E1-438C-9443-5FB2F0BC2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917" y="1025594"/>
            <a:ext cx="10532165" cy="2387600"/>
          </a:xfrm>
        </p:spPr>
        <p:txBody>
          <a:bodyPr>
            <a:normAutofit/>
          </a:bodyPr>
          <a:lstStyle/>
          <a:p>
            <a:r>
              <a:rPr lang="en-US" sz="4800" dirty="0"/>
              <a:t>Virginia Sickle Cell Disease ECHO*</a:t>
            </a:r>
            <a:r>
              <a:rPr lang="en-US" sz="2000" dirty="0"/>
              <a:t> </a:t>
            </a:r>
            <a:r>
              <a:rPr lang="en-US" sz="4800" dirty="0"/>
              <a:t>Clinic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566D0EB-92A0-460A-8554-D330766721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40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July 10</a:t>
            </a:r>
            <a:r>
              <a:rPr lang="en-US" sz="2800" baseline="30000" dirty="0">
                <a:highlight>
                  <a:srgbClr val="FFFF00"/>
                </a:highlight>
              </a:rPr>
              <a:t>th</a:t>
            </a:r>
            <a:r>
              <a:rPr lang="en-US" sz="2800" dirty="0">
                <a:highlight>
                  <a:srgbClr val="FFFF00"/>
                </a:highlight>
              </a:rPr>
              <a:t> , 2019 </a:t>
            </a:r>
          </a:p>
          <a:p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C27AC2-E606-463D-A649-5F5163717B6A}"/>
              </a:ext>
            </a:extLst>
          </p:cNvPr>
          <p:cNvSpPr txBox="1"/>
          <p:nvPr/>
        </p:nvSpPr>
        <p:spPr>
          <a:xfrm>
            <a:off x="3166777" y="4668846"/>
            <a:ext cx="6543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*ECHO: Extension of Community Healthcare Outcomes</a:t>
            </a:r>
          </a:p>
        </p:txBody>
      </p:sp>
    </p:spTree>
    <p:extLst>
      <p:ext uri="{BB962C8B-B14F-4D97-AF65-F5344CB8AC3E}">
        <p14:creationId xmlns:p14="http://schemas.microsoft.com/office/powerpoint/2010/main" val="155077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10348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4" imgW="5667198" imgH="8020037" progId="AcroExch.Document.DC">
                  <p:link updateAutomatic="1"/>
                </p:oleObj>
              </mc:Choice>
              <mc:Fallback>
                <p:oleObj name="Acrobat Document" r:id="rId4" imgW="5667198" imgH="8020037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58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Didactic Presentation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3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8435" y="731521"/>
            <a:ext cx="8036378" cy="1767839"/>
          </a:xfrm>
          <a:solidFill>
            <a:srgbClr val="FFF5D9"/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Hydroxyurea adherence: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Risks, Monitoring, Intervention</a:t>
            </a:r>
            <a:endParaRPr lang="en-US" sz="4000" b="1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113" y="2700439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 </a:t>
            </a:r>
            <a:r>
              <a:rPr lang="en-US" sz="3200" dirty="0"/>
              <a:t>Nancy Green, MD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Professor of Pediatrics</a:t>
            </a:r>
          </a:p>
          <a:p>
            <a:pPr marL="0" indent="0" algn="ctr">
              <a:buNone/>
            </a:pPr>
            <a:r>
              <a:rPr lang="en-US" dirty="0"/>
              <a:t>Division of Hematology, Oncology and Stem Cell Transplantation</a:t>
            </a:r>
          </a:p>
          <a:p>
            <a:pPr marL="0" indent="0" algn="ctr">
              <a:buNone/>
            </a:pPr>
            <a:r>
              <a:rPr lang="en-US" dirty="0"/>
              <a:t>Columbia University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ECHO VCU</a:t>
            </a:r>
          </a:p>
          <a:p>
            <a:pPr marL="0" indent="0" algn="ctr">
              <a:buNone/>
            </a:pPr>
            <a:r>
              <a:rPr lang="en-US" sz="2000" dirty="0"/>
              <a:t>7/10/2019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68435" y="5750953"/>
            <a:ext cx="264110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This work is supported by:</a:t>
            </a:r>
          </a:p>
          <a:p>
            <a:pPr algn="ctr"/>
            <a:r>
              <a:rPr lang="en-US" dirty="0"/>
              <a:t>R21NR013745</a:t>
            </a:r>
          </a:p>
          <a:p>
            <a:pPr algn="ctr"/>
            <a:r>
              <a:rPr lang="en-US" dirty="0"/>
              <a:t> R01NR017206</a:t>
            </a:r>
          </a:p>
        </p:txBody>
      </p:sp>
    </p:spTree>
    <p:extLst>
      <p:ext uri="{BB962C8B-B14F-4D97-AF65-F5344CB8AC3E}">
        <p14:creationId xmlns:p14="http://schemas.microsoft.com/office/powerpoint/2010/main" val="4014967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7" y="844734"/>
            <a:ext cx="4180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Sickle Cell Disease</a:t>
            </a:r>
          </a:p>
        </p:txBody>
      </p:sp>
      <p:pic>
        <p:nvPicPr>
          <p:cNvPr id="1028" name="Picture 4" descr="Image result for sickle cell anem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1" y="344608"/>
            <a:ext cx="2241277" cy="16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3332" y="2256889"/>
            <a:ext cx="7972119" cy="2677656"/>
          </a:xfrm>
          <a:prstGeom prst="rect">
            <a:avLst/>
          </a:prstGeom>
          <a:solidFill>
            <a:srgbClr val="EAF4E4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An inherited blood disease— </a:t>
            </a:r>
          </a:p>
          <a:p>
            <a:r>
              <a:rPr lang="en-US" sz="2400" dirty="0"/>
              <a:t>	In the U.S. most common in people of African ancestry </a:t>
            </a:r>
          </a:p>
          <a:p>
            <a:endParaRPr lang="en-US" sz="2400" dirty="0"/>
          </a:p>
          <a:p>
            <a:r>
              <a:rPr lang="en-US" sz="2400" dirty="0"/>
              <a:t>Red blood cells are unstable, leading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	Anemia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	Episodes of pain and multi-organ disease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	Reduced lifespan</a:t>
            </a:r>
          </a:p>
        </p:txBody>
      </p:sp>
      <p:pic>
        <p:nvPicPr>
          <p:cNvPr id="2050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46" y="5621655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4058" y="5655247"/>
            <a:ext cx="23599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Hydroxyurea</a:t>
            </a:r>
          </a:p>
          <a:p>
            <a:pPr algn="ctr"/>
            <a:r>
              <a:rPr lang="en-US" sz="2800" b="1" dirty="0"/>
              <a:t>(HU)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1761" y="6583680"/>
            <a:ext cx="3462025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198" y="2076625"/>
            <a:ext cx="4718627" cy="400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24083" y="6421756"/>
            <a:ext cx="4765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http://pbsblood.weebly.com/diagnostic-tests-treatments--prognosis.html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198364" y="203711"/>
            <a:ext cx="5008294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Progress for survival in SCD</a:t>
            </a:r>
            <a:r>
              <a:rPr lang="en-US" sz="2400" dirty="0"/>
              <a:t> (U.S.) </a:t>
            </a:r>
          </a:p>
          <a:p>
            <a:pPr algn="ctr"/>
            <a:r>
              <a:rPr lang="en-US" sz="2400" dirty="0"/>
              <a:t>All Americans versus SCD (1970-2000) </a:t>
            </a:r>
          </a:p>
          <a:p>
            <a:pPr algn="ctr"/>
            <a:r>
              <a:rPr lang="en-US" sz="2000" dirty="0"/>
              <a:t> </a:t>
            </a:r>
          </a:p>
          <a:p>
            <a:pPr algn="ctr"/>
            <a:r>
              <a:rPr lang="en-US" dirty="0"/>
              <a:t>1970 - Paying attention; 1980 - Penicillin</a:t>
            </a:r>
          </a:p>
          <a:p>
            <a:pPr algn="ctr"/>
            <a:r>
              <a:rPr lang="en-US" dirty="0"/>
              <a:t>1990 – HU;  2000 - TCD stroke prevention</a:t>
            </a:r>
          </a:p>
          <a:p>
            <a:r>
              <a:rPr lang="en-US" dirty="0"/>
              <a:t> </a:t>
            </a:r>
          </a:p>
        </p:txBody>
      </p:sp>
      <p:sp>
        <p:nvSpPr>
          <p:cNvPr id="12" name="Oval 11"/>
          <p:cNvSpPr/>
          <p:nvPr/>
        </p:nvSpPr>
        <p:spPr>
          <a:xfrm>
            <a:off x="8524900" y="3787910"/>
            <a:ext cx="1828800" cy="1298788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Still a long way to go!</a:t>
            </a:r>
          </a:p>
        </p:txBody>
      </p:sp>
    </p:spTree>
    <p:extLst>
      <p:ext uri="{BB962C8B-B14F-4D97-AF65-F5344CB8AC3E}">
        <p14:creationId xmlns:p14="http://schemas.microsoft.com/office/powerpoint/2010/main" val="112074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3422" y="1857376"/>
            <a:ext cx="7848328" cy="4293462"/>
          </a:xfrm>
          <a:solidFill>
            <a:srgbClr val="DFE7F5"/>
          </a:solidFill>
          <a:ln w="28575"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b="1" dirty="0"/>
              <a:t>dherence </a:t>
            </a:r>
            <a:r>
              <a:rPr lang="en-US" sz="2400" dirty="0"/>
              <a:t>describes the degree to which a </a:t>
            </a:r>
            <a:r>
              <a:rPr lang="en-US" sz="2400" b="1" dirty="0"/>
              <a:t>patient</a:t>
            </a:r>
            <a:r>
              <a:rPr lang="en-US" sz="2400" dirty="0"/>
              <a:t> correctly follows medical advice. </a:t>
            </a:r>
          </a:p>
          <a:p>
            <a:endParaRPr lang="en-US" sz="2400" dirty="0"/>
          </a:p>
          <a:p>
            <a:r>
              <a:rPr lang="en-US" sz="2400" dirty="0"/>
              <a:t>Usually refers to medication </a:t>
            </a:r>
            <a:r>
              <a:rPr lang="en-US" sz="2400" b="1" dirty="0"/>
              <a:t>compliance</a:t>
            </a:r>
          </a:p>
          <a:p>
            <a:endParaRPr lang="en-US" sz="2400" b="1" dirty="0"/>
          </a:p>
          <a:p>
            <a:r>
              <a:rPr lang="en-US" sz="2400" dirty="0"/>
              <a:t>For chronic illnesses, </a:t>
            </a:r>
            <a:r>
              <a:rPr lang="en-US" sz="2400" b="1" i="1" dirty="0"/>
              <a:t>poor adherence is the primary reason for ineffective treatment</a:t>
            </a:r>
          </a:p>
          <a:p>
            <a:endParaRPr lang="en-US" sz="2400" b="1" dirty="0"/>
          </a:p>
          <a:p>
            <a:r>
              <a:rPr lang="en-US" sz="2400" b="1" dirty="0"/>
              <a:t>U.S.: Estimated that </a:t>
            </a:r>
            <a:r>
              <a:rPr lang="en-US" sz="2000" b="1" dirty="0"/>
              <a:t>1/3 </a:t>
            </a:r>
            <a:r>
              <a:rPr lang="en-US" sz="2400" b="1" dirty="0"/>
              <a:t>of medication uses are poorly adherent</a:t>
            </a:r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69548" y="278041"/>
            <a:ext cx="7452904" cy="1115332"/>
          </a:xfrm>
          <a:solidFill>
            <a:srgbClr val="FDF0E7"/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Medical Treatment Adherence</a:t>
            </a:r>
          </a:p>
        </p:txBody>
      </p:sp>
    </p:spTree>
    <p:extLst>
      <p:ext uri="{BB962C8B-B14F-4D97-AF65-F5344CB8AC3E}">
        <p14:creationId xmlns:p14="http://schemas.microsoft.com/office/powerpoint/2010/main" val="848645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418" y="328476"/>
            <a:ext cx="7876087" cy="1062446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How is treatment adherence measured?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3755" y="1506311"/>
            <a:ext cx="8717280" cy="5033554"/>
          </a:xfrm>
          <a:solidFill>
            <a:srgbClr val="FFF5D9"/>
          </a:solidFill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u="sng" dirty="0"/>
              <a:t>Self-report</a:t>
            </a:r>
            <a:r>
              <a:rPr lang="en-US" dirty="0"/>
              <a:t> – considered as the lowest level of evidence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Pharmacy refills</a:t>
            </a:r>
            <a:r>
              <a:rPr lang="en-US" dirty="0"/>
              <a:t> – good but often not accessible</a:t>
            </a:r>
            <a:endParaRPr lang="en-US" u="sng" dirty="0"/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u="sng" dirty="0"/>
              <a:t>Biomarkers</a:t>
            </a:r>
            <a:r>
              <a:rPr lang="en-US" dirty="0"/>
              <a:t> – often used to monitor medication adherence and/or effectiveness</a:t>
            </a:r>
          </a:p>
          <a:p>
            <a:r>
              <a:rPr lang="en-US" dirty="0"/>
              <a:t>Indicator of disease processes or responses to the intervention</a:t>
            </a:r>
          </a:p>
          <a:p>
            <a:pPr lvl="1"/>
            <a:r>
              <a:rPr lang="en-US" dirty="0"/>
              <a:t>Best when the biomarker directly reflects the intervention or disease</a:t>
            </a:r>
          </a:p>
          <a:p>
            <a:r>
              <a:rPr lang="en-US" dirty="0"/>
              <a:t>Commonly used - </a:t>
            </a:r>
            <a:r>
              <a:rPr lang="en-US" i="1" dirty="0"/>
              <a:t>Standardized measurement</a:t>
            </a:r>
            <a:r>
              <a:rPr lang="en-US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Drug levels – e.g. blood level of the drug or metabolite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Target effect of therapy: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/>
              <a:t> Most common: Diabetes Hemoglobin A1C = 5-6%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2200" dirty="0"/>
              <a:t>Hypertension: Standardized blood pressure target</a:t>
            </a:r>
          </a:p>
        </p:txBody>
      </p:sp>
    </p:spTree>
    <p:extLst>
      <p:ext uri="{BB962C8B-B14F-4D97-AF65-F5344CB8AC3E}">
        <p14:creationId xmlns:p14="http://schemas.microsoft.com/office/powerpoint/2010/main" val="2761207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5941" y="461547"/>
            <a:ext cx="8189486" cy="2354491"/>
          </a:xfrm>
          <a:prstGeom prst="rect">
            <a:avLst/>
          </a:prstGeom>
          <a:solidFill>
            <a:srgbClr val="FFF9E7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Excellent biomarker of disease severity for Sickle cell:</a:t>
            </a:r>
          </a:p>
          <a:p>
            <a:r>
              <a:rPr lang="en-US" sz="2400" dirty="0"/>
              <a:t>“Fetal hemoglobin” (</a:t>
            </a:r>
            <a:r>
              <a:rPr lang="en-US" sz="2400" dirty="0" err="1"/>
              <a:t>HbF</a:t>
            </a:r>
            <a:r>
              <a:rPr lang="en-US" sz="2400" dirty="0"/>
              <a:t>) – a minor component of blood</a:t>
            </a:r>
          </a:p>
          <a:p>
            <a:endParaRPr lang="en-US" sz="2400" dirty="0"/>
          </a:p>
          <a:p>
            <a:pPr>
              <a:lnSpc>
                <a:spcPts val="3000"/>
              </a:lnSpc>
            </a:pPr>
            <a:r>
              <a:rPr lang="en-US" sz="2400" dirty="0"/>
              <a:t>In SCD, levels vary between 1% - 25% of blood</a:t>
            </a:r>
          </a:p>
          <a:p>
            <a:pPr>
              <a:lnSpc>
                <a:spcPts val="3000"/>
              </a:lnSpc>
            </a:pPr>
            <a:r>
              <a:rPr lang="en-US" sz="2400" dirty="0"/>
              <a:t>   </a:t>
            </a:r>
            <a:r>
              <a:rPr lang="en-US" sz="2400" i="1" dirty="0"/>
              <a:t>Higher levels           </a:t>
            </a:r>
            <a:r>
              <a:rPr lang="en-US" sz="2400" dirty="0"/>
              <a:t>fewer disease complications  </a:t>
            </a:r>
            <a:r>
              <a:rPr lang="en-US" dirty="0"/>
              <a:t>(Platt NEJM 1994)</a:t>
            </a:r>
          </a:p>
          <a:p>
            <a:pPr>
              <a:lnSpc>
                <a:spcPts val="3000"/>
              </a:lnSpc>
            </a:pPr>
            <a:r>
              <a:rPr lang="en-US" sz="2400" dirty="0"/>
              <a:t>Variability in </a:t>
            </a:r>
            <a:r>
              <a:rPr lang="en-US" sz="2400" dirty="0" err="1"/>
              <a:t>HbF</a:t>
            </a:r>
            <a:r>
              <a:rPr lang="en-US" sz="2400" dirty="0"/>
              <a:t> accounts for heterogeneity of disease severity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058206" y="2194553"/>
            <a:ext cx="470263" cy="8708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30511" y="3441988"/>
            <a:ext cx="8354916" cy="267765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Hydroxyurea (HU):</a:t>
            </a:r>
            <a:r>
              <a:rPr lang="en-US" sz="2400" dirty="0"/>
              <a:t> Widely used FDA-approved drug for Sickle cell</a:t>
            </a:r>
          </a:p>
          <a:p>
            <a:r>
              <a:rPr lang="en-US" sz="2400" b="1" i="1" dirty="0"/>
              <a:t>Its major action: markedly induces </a:t>
            </a:r>
            <a:r>
              <a:rPr lang="en-US" sz="2400" b="1" i="1" dirty="0" err="1"/>
              <a:t>HbF</a:t>
            </a:r>
            <a:r>
              <a:rPr lang="en-US" sz="2400" b="1" i="1" dirty="0"/>
              <a:t> levels </a:t>
            </a:r>
          </a:p>
          <a:p>
            <a:r>
              <a:rPr lang="en-US" sz="2400" dirty="0"/>
              <a:t>	= Reversible and </a:t>
            </a:r>
            <a:r>
              <a:rPr lang="en-US" sz="2400" i="1" dirty="0"/>
              <a:t>Individualized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Polygenic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Depends on drug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Must be used daily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</a:rPr>
              <a:t>A model for individualized biomarkers for adherence</a:t>
            </a:r>
          </a:p>
        </p:txBody>
      </p:sp>
    </p:spTree>
    <p:extLst>
      <p:ext uri="{BB962C8B-B14F-4D97-AF65-F5344CB8AC3E}">
        <p14:creationId xmlns:p14="http://schemas.microsoft.com/office/powerpoint/2010/main" val="182579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5890" y="819151"/>
            <a:ext cx="721995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Systematic review:</a:t>
            </a:r>
          </a:p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Medication adherence among children with SCD</a:t>
            </a:r>
          </a:p>
          <a:p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 HU, penicillin prophylaxis, Iron chelation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800" dirty="0"/>
              <a:t>            </a:t>
            </a:r>
            <a:r>
              <a:rPr lang="en-US" sz="2800" b="1" dirty="0">
                <a:solidFill>
                  <a:srgbClr val="C00000"/>
                </a:solidFill>
              </a:rPr>
              <a:t>“Moderate adherence is typical”</a:t>
            </a:r>
          </a:p>
          <a:p>
            <a:r>
              <a:rPr lang="en-US" dirty="0"/>
              <a:t>			 </a:t>
            </a:r>
          </a:p>
          <a:p>
            <a:endParaRPr lang="en-US" dirty="0"/>
          </a:p>
          <a:p>
            <a:r>
              <a:rPr lang="en-US" dirty="0"/>
              <a:t>		                </a:t>
            </a:r>
            <a:r>
              <a:rPr lang="en-US" sz="2000" dirty="0"/>
              <a:t>Adherence rates: 16% - 89%</a:t>
            </a:r>
            <a:endParaRPr lang="en-US" sz="3200" dirty="0"/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9500" y="5314950"/>
            <a:ext cx="231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Walsh KE, Pediatrics 2014</a:t>
            </a:r>
          </a:p>
        </p:txBody>
      </p:sp>
    </p:spTree>
    <p:extLst>
      <p:ext uri="{BB962C8B-B14F-4D97-AF65-F5344CB8AC3E}">
        <p14:creationId xmlns:p14="http://schemas.microsoft.com/office/powerpoint/2010/main" val="1098762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8600" y="2754016"/>
            <a:ext cx="39002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Sickle cell Survival – SCCS</a:t>
            </a:r>
          </a:p>
          <a:p>
            <a:pPr algn="ctr"/>
            <a:r>
              <a:rPr lang="en-US" b="1" dirty="0"/>
              <a:t>(single center)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2805" y="5766724"/>
            <a:ext cx="21888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Platt NEJM 1994</a:t>
            </a:r>
          </a:p>
          <a:p>
            <a:r>
              <a:rPr lang="en-US" sz="1600" dirty="0"/>
              <a:t>Steinberg JAMA 2001</a:t>
            </a:r>
          </a:p>
          <a:p>
            <a:r>
              <a:rPr lang="en-US" sz="1600" dirty="0"/>
              <a:t>Smith W Pain Med 2011</a:t>
            </a:r>
          </a:p>
          <a:p>
            <a:r>
              <a:rPr lang="en-US" sz="1600" dirty="0"/>
              <a:t>Gardner Blood 2016</a:t>
            </a:r>
          </a:p>
        </p:txBody>
      </p:sp>
      <p:pic>
        <p:nvPicPr>
          <p:cNvPr id="3074" name="Picture 2" descr="https://www.nejm.org/na101/home/literatum/publisher/mms/journals/content/nejm/1994/nejm_1994.330.issue-23/nejm199406093302303/production/images/img_large/nejm199406093302303_f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9032" y="1674436"/>
            <a:ext cx="14172999" cy="518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03054" y="205855"/>
            <a:ext cx="74415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Biomarker: </a:t>
            </a:r>
            <a:r>
              <a:rPr lang="en-US" sz="2400" b="1" dirty="0"/>
              <a:t>Higher </a:t>
            </a:r>
            <a:r>
              <a:rPr lang="en-US" sz="2400" b="1" dirty="0" err="1"/>
              <a:t>HbF</a:t>
            </a:r>
            <a:r>
              <a:rPr lang="en-US" sz="2400" b="1" dirty="0"/>
              <a:t> </a:t>
            </a:r>
            <a:r>
              <a:rPr lang="en-US" sz="2400" dirty="0"/>
              <a:t>is Associated with Lower Mortality </a:t>
            </a:r>
          </a:p>
          <a:p>
            <a:pPr algn="ctr"/>
            <a:r>
              <a:rPr lang="en-US" sz="2400" dirty="0"/>
              <a:t>And fewer disease complications in adults with SCD</a:t>
            </a:r>
          </a:p>
          <a:p>
            <a:r>
              <a:rPr lang="en-US" sz="2400" dirty="0"/>
              <a:t>         </a:t>
            </a:r>
          </a:p>
          <a:p>
            <a:r>
              <a:rPr lang="en-US" sz="2400" dirty="0"/>
              <a:t>         No “ceiling effect” – </a:t>
            </a:r>
            <a:r>
              <a:rPr lang="en-US" sz="2400" b="1" dirty="0"/>
              <a:t>higher = better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73227" y="2183578"/>
            <a:ext cx="1450741" cy="6446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34177" y="186478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Higher </a:t>
            </a:r>
            <a:r>
              <a:rPr lang="en-US" dirty="0" err="1"/>
              <a:t>HbF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57292" y="3348793"/>
            <a:ext cx="118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</a:t>
            </a:r>
            <a:r>
              <a:rPr lang="en-US" dirty="0" err="1"/>
              <a:t>HbF</a:t>
            </a:r>
            <a:endParaRPr lang="en-US" dirty="0"/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7197027" y="3718126"/>
            <a:ext cx="1051870" cy="80266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37467" y="1775515"/>
            <a:ext cx="2095500" cy="55758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3B2630-9F6C-9746-9DDD-E99EAE402932}"/>
              </a:ext>
            </a:extLst>
          </p:cNvPr>
          <p:cNvSpPr/>
          <p:nvPr/>
        </p:nvSpPr>
        <p:spPr>
          <a:xfrm>
            <a:off x="4845935" y="4316001"/>
            <a:ext cx="1770927" cy="1089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6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15">
            <a:extLst>
              <a:ext uri="{FF2B5EF4-FFF2-40B4-BE49-F238E27FC236}">
                <a16:creationId xmlns:a16="http://schemas.microsoft.com/office/drawing/2014/main" id="{9B4BCE90-8A9F-43D4-95E7-8C2FBABFEB88}"/>
              </a:ext>
            </a:extLst>
          </p:cNvPr>
          <p:cNvSpPr/>
          <p:nvPr/>
        </p:nvSpPr>
        <p:spPr>
          <a:xfrm>
            <a:off x="5098767" y="985370"/>
            <a:ext cx="1308614" cy="402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59F96-09E1-4AA6-B76B-EA04DF6FFE24}"/>
              </a:ext>
            </a:extLst>
          </p:cNvPr>
          <p:cNvSpPr txBox="1"/>
          <p:nvPr/>
        </p:nvSpPr>
        <p:spPr>
          <a:xfrm>
            <a:off x="6369628" y="1019413"/>
            <a:ext cx="1838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Rename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E6C42C-D6D1-4B24-9D22-B60C28376C90}"/>
              </a:ext>
            </a:extLst>
          </p:cNvPr>
          <p:cNvSpPr txBox="1"/>
          <p:nvPr/>
        </p:nvSpPr>
        <p:spPr>
          <a:xfrm>
            <a:off x="8602083" y="2160989"/>
            <a:ext cx="33956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Rename your Zoom screen,  with your name and organization</a:t>
            </a:r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472493"/>
            <a:ext cx="8403078" cy="5400137"/>
            <a:chOff x="0" y="472493"/>
            <a:chExt cx="8403078" cy="5400137"/>
          </a:xfrm>
        </p:grpSpPr>
        <p:pic>
          <p:nvPicPr>
            <p:cNvPr id="5" name="Picture 1" descr="image001">
              <a:extLst>
                <a:ext uri="{FF2B5EF4-FFF2-40B4-BE49-F238E27FC236}">
                  <a16:creationId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2493"/>
              <a:ext cx="8403078" cy="5400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690" y="3039423"/>
              <a:ext cx="6077798" cy="1181265"/>
            </a:xfrm>
            <a:prstGeom prst="rect">
              <a:avLst/>
            </a:prstGeom>
          </p:spPr>
        </p:pic>
      </p:grpSp>
      <p:sp>
        <p:nvSpPr>
          <p:cNvPr id="4" name="Left Arrow 3"/>
          <p:cNvSpPr/>
          <p:nvPr/>
        </p:nvSpPr>
        <p:spPr>
          <a:xfrm>
            <a:off x="5913120" y="1158240"/>
            <a:ext cx="1082040" cy="2298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571" y="1936456"/>
            <a:ext cx="3624483" cy="4508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37897" y="6106532"/>
            <a:ext cx="193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Ware RE Blood, 2002</a:t>
            </a:r>
          </a:p>
        </p:txBody>
      </p:sp>
      <p:sp>
        <p:nvSpPr>
          <p:cNvPr id="4" name="Rectangle 3"/>
          <p:cNvSpPr/>
          <p:nvPr/>
        </p:nvSpPr>
        <p:spPr>
          <a:xfrm>
            <a:off x="2012254" y="295275"/>
            <a:ext cx="8122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400" b="1" dirty="0"/>
              <a:t>Fetal hemoglobin (</a:t>
            </a:r>
            <a:r>
              <a:rPr lang="en-US" sz="2400" b="1" dirty="0" err="1"/>
              <a:t>HbF</a:t>
            </a:r>
            <a:r>
              <a:rPr lang="en-US" sz="2400" b="1" dirty="0"/>
              <a:t>) response to HU therapy in children:*</a:t>
            </a:r>
          </a:p>
          <a:p>
            <a:pPr algn="ctr">
              <a:lnSpc>
                <a:spcPts val="2700"/>
              </a:lnSpc>
            </a:pPr>
            <a:endParaRPr lang="en-US" sz="2000" b="1" dirty="0"/>
          </a:p>
          <a:p>
            <a:pPr algn="ctr">
              <a:lnSpc>
                <a:spcPts val="2700"/>
              </a:lnSpc>
            </a:pPr>
            <a:r>
              <a:rPr lang="en-US" sz="2000" b="1" dirty="0"/>
              <a:t>Pre-treatment baseline to maximum tolerated dose (MTD)</a:t>
            </a:r>
          </a:p>
          <a:p>
            <a:pPr algn="ctr">
              <a:lnSpc>
                <a:spcPts val="2700"/>
              </a:lnSpc>
            </a:pPr>
            <a:r>
              <a:rPr lang="en-US" sz="2000" b="1" dirty="0"/>
              <a:t>mean 5.5% to mean 17.6%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6502" y="2537026"/>
            <a:ext cx="2225033" cy="144655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*Adults too, but</a:t>
            </a:r>
          </a:p>
          <a:p>
            <a:r>
              <a:rPr lang="en-US" dirty="0"/>
              <a:t>Often attenuated</a:t>
            </a:r>
          </a:p>
          <a:p>
            <a:r>
              <a:rPr lang="en-US" dirty="0"/>
              <a:t>Compared to children</a:t>
            </a:r>
          </a:p>
          <a:p>
            <a:endParaRPr lang="en-US" dirty="0"/>
          </a:p>
          <a:p>
            <a:r>
              <a:rPr lang="en-US" sz="1600" dirty="0"/>
              <a:t>Steinberg JAMA 2003</a:t>
            </a:r>
          </a:p>
        </p:txBody>
      </p:sp>
    </p:spTree>
    <p:extLst>
      <p:ext uri="{BB962C8B-B14F-4D97-AF65-F5344CB8AC3E}">
        <p14:creationId xmlns:p14="http://schemas.microsoft.com/office/powerpoint/2010/main" val="499157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33749"/>
            <a:ext cx="6349592" cy="413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48601" y="6048375"/>
            <a:ext cx="2129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Hankins Medicine 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33850" y="3700046"/>
            <a:ext cx="1438151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Untreated U.S.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86517" y="1571357"/>
            <a:ext cx="90922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HbF%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3547" y="26193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3547" y="31952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3547" y="380630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73547" y="42957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0464" y="49053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29400" y="1400175"/>
            <a:ext cx="533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190464" y="532882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7812" y="5743576"/>
            <a:ext cx="1719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Years on HU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00264" y="55911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57664" y="5591175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58200" y="5557421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0" y="559117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48600" y="2771776"/>
            <a:ext cx="1664710" cy="1935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03369" y="2771775"/>
            <a:ext cx="1502719" cy="369332"/>
          </a:xfrm>
          <a:prstGeom prst="rect">
            <a:avLst/>
          </a:prstGeom>
          <a:solidFill>
            <a:srgbClr val="FFFF99"/>
          </a:solidFill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Long term HU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600201" y="3381375"/>
            <a:ext cx="7161751" cy="76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839201" y="3226743"/>
            <a:ext cx="128913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20% HbF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94060" y="4362852"/>
            <a:ext cx="141031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Untreated </a:t>
            </a:r>
          </a:p>
          <a:p>
            <a:r>
              <a:rPr lang="en-US" sz="1400" b="1" dirty="0"/>
              <a:t>Jamaica, British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3673" y="508338"/>
            <a:ext cx="6106352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HU Long term effect on HbF </a:t>
            </a:r>
          </a:p>
          <a:p>
            <a:pPr algn="ctr"/>
            <a:r>
              <a:rPr lang="en-US" sz="3200" b="1" i="1" dirty="0"/>
              <a:t>Sustained in children for ≥ 12 years</a:t>
            </a:r>
          </a:p>
        </p:txBody>
      </p:sp>
    </p:spTree>
    <p:extLst>
      <p:ext uri="{BB962C8B-B14F-4D97-AF65-F5344CB8AC3E}">
        <p14:creationId xmlns:p14="http://schemas.microsoft.com/office/powerpoint/2010/main" val="4105481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-371474"/>
            <a:ext cx="9067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n external file that holds a picture, illustration, etc.&#10;Object name is nihms548711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90600"/>
            <a:ext cx="7620000" cy="549592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5486400" y="1600202"/>
            <a:ext cx="0" cy="457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943600" y="1600202"/>
            <a:ext cx="0" cy="4571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705383" y="98048"/>
            <a:ext cx="5783891" cy="892552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/>
              <a:t>Here’s our 15 year-old patient:</a:t>
            </a:r>
          </a:p>
          <a:p>
            <a:r>
              <a:rPr lang="en-US" sz="2600" b="1" dirty="0"/>
              <a:t>ADHERENCE to HU During Adolescence</a:t>
            </a:r>
            <a:r>
              <a:rPr lang="en-US" sz="2400" b="1" dirty="0"/>
              <a:t>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2201" y="3048000"/>
            <a:ext cx="904875" cy="523220"/>
          </a:xfrm>
          <a:prstGeom prst="rect">
            <a:avLst/>
          </a:prstGeom>
          <a:solidFill>
            <a:srgbClr val="F1CFF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err="1"/>
              <a:t>HbF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2667001" y="3581400"/>
            <a:ext cx="600075" cy="23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85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3200400" y="829823"/>
          <a:ext cx="2421465" cy="30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6441016" y="764886"/>
          <a:ext cx="2728742" cy="3446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850375" y="3429000"/>
          <a:ext cx="2981041" cy="333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524808" y="3406027"/>
          <a:ext cx="2587208" cy="3451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09772" y="1252017"/>
            <a:ext cx="771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Site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0" y="4444952"/>
            <a:ext cx="771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/>
              <a:t>Site 2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2423414" y="1897533"/>
            <a:ext cx="958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HbF%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69640" y="6215061"/>
            <a:ext cx="2514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Pre-HU             </a:t>
            </a:r>
            <a:r>
              <a:rPr lang="en-US" sz="1050" b="1" dirty="0" err="1"/>
              <a:t>PBest</a:t>
            </a:r>
            <a:r>
              <a:rPr lang="en-US" sz="1050" b="1" dirty="0"/>
              <a:t>             Recent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16815" y="6215060"/>
            <a:ext cx="25146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50" b="1" dirty="0"/>
              <a:t>Pre-HU             </a:t>
            </a:r>
            <a:r>
              <a:rPr lang="en-US" sz="1050" b="1" dirty="0" err="1"/>
              <a:t>PBest</a:t>
            </a:r>
            <a:r>
              <a:rPr lang="en-US" sz="1050" b="1" dirty="0"/>
              <a:t>             Recent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48566" y="6415222"/>
            <a:ext cx="20616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HbF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Assessments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9641" y="6415222"/>
            <a:ext cx="20457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HbF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Assessments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4265" y="534291"/>
            <a:ext cx="2387600" cy="29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90050" y="445648"/>
            <a:ext cx="171346" cy="184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348565" y="508839"/>
            <a:ext cx="2387600" cy="295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03947" y="76488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“Adherent” Patients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55316" y="3638551"/>
            <a:ext cx="2614442" cy="371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Non-adherent Patients </a:t>
            </a:r>
          </a:p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450540" y="3638551"/>
            <a:ext cx="209550" cy="279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91714" y="6133768"/>
            <a:ext cx="1116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Green PBC </a:t>
            </a:r>
          </a:p>
          <a:p>
            <a:pPr algn="ctr"/>
            <a:r>
              <a:rPr lang="en-US" sz="1600" dirty="0"/>
              <a:t>2016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57688" y="196733"/>
            <a:ext cx="8068776" cy="830997"/>
          </a:xfrm>
          <a:prstGeom prst="rect">
            <a:avLst/>
          </a:prstGeom>
          <a:solidFill>
            <a:schemeClr val="tx2"/>
          </a:solidFill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2-site retrospective evaluation - ages 10-18 years (N=75):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Deviation from “Personal Best” HbF:  </a:t>
            </a:r>
            <a:r>
              <a:rPr lang="en-US" sz="2400" b="1" i="1" u="sng" dirty="0">
                <a:solidFill>
                  <a:schemeClr val="bg1"/>
                </a:solidFill>
              </a:rPr>
              <a:t>70% have reduced </a:t>
            </a:r>
            <a:r>
              <a:rPr lang="en-US" sz="2400" b="1" i="1" u="sng" dirty="0" err="1">
                <a:solidFill>
                  <a:schemeClr val="bg1"/>
                </a:solidFill>
              </a:rPr>
              <a:t>HbF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031440" y="854745"/>
            <a:ext cx="0" cy="5847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31440" y="828674"/>
            <a:ext cx="0" cy="5847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68164" y="3505201"/>
            <a:ext cx="26568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HbF</a:t>
            </a:r>
            <a:r>
              <a:rPr lang="en-US" sz="1050" b="1" dirty="0"/>
              <a:t>: Pre-HU             </a:t>
            </a:r>
            <a:r>
              <a:rPr lang="en-US" sz="1050" b="1" dirty="0" err="1"/>
              <a:t>PBest</a:t>
            </a:r>
            <a:r>
              <a:rPr lang="en-US" sz="1050" b="1" dirty="0"/>
              <a:t>          Recent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76600" y="3581401"/>
            <a:ext cx="26568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HbF</a:t>
            </a:r>
            <a:r>
              <a:rPr lang="en-US" sz="1050" b="1" dirty="0"/>
              <a:t>: Pre-HU             </a:t>
            </a:r>
            <a:r>
              <a:rPr lang="en-US" sz="1050" b="1" dirty="0" err="1"/>
              <a:t>PBest</a:t>
            </a:r>
            <a:r>
              <a:rPr lang="en-US" sz="1050" b="1" dirty="0"/>
              <a:t>             Recent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050031" y="2985942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11.7%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HbF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057400" y="2961119"/>
            <a:ext cx="0" cy="518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795415" y="2793330"/>
            <a:ext cx="1104802" cy="958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9479310" y="3013087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40.1%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HbF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9500316" y="3052659"/>
            <a:ext cx="0" cy="518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9266112" y="2865438"/>
            <a:ext cx="1104802" cy="9588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25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16036" y="2229051"/>
            <a:ext cx="2446867" cy="1185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765" y="6259185"/>
            <a:ext cx="2294467" cy="1502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29704" y="2154081"/>
            <a:ext cx="67732" cy="347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65985" y="5473893"/>
            <a:ext cx="4741516" cy="11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08320" y="2137141"/>
            <a:ext cx="67732" cy="347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87385" y="9381267"/>
            <a:ext cx="87629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PBest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9143" y="9385076"/>
            <a:ext cx="1261884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b="1" dirty="0">
                <a:latin typeface="Arial"/>
                <a:cs typeface="Arial"/>
              </a:rPr>
              <a:t>Recent assessment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43243" y="6145804"/>
            <a:ext cx="67732" cy="34701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99335" y="6093018"/>
            <a:ext cx="4741516" cy="1100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69225" y="2229050"/>
            <a:ext cx="3558645" cy="39167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76565" y="5903984"/>
            <a:ext cx="13580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Recent </a:t>
            </a:r>
          </a:p>
          <a:p>
            <a:pPr algn="ctr"/>
            <a:r>
              <a:rPr lang="en-US" sz="1600" b="1" dirty="0">
                <a:latin typeface="Arial"/>
                <a:cs typeface="Arial"/>
              </a:rPr>
              <a:t>assessment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6693671" y="2326035"/>
            <a:ext cx="3467547" cy="37669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61187" y="5910107"/>
            <a:ext cx="9253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PBest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03192" y="440398"/>
            <a:ext cx="9475671" cy="147732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Non-adherent patients’ Urgent care use increased with reduced </a:t>
            </a:r>
            <a:r>
              <a:rPr lang="en-US" b="1" dirty="0" err="1">
                <a:latin typeface="Arial"/>
                <a:cs typeface="Arial"/>
              </a:rPr>
              <a:t>HbF</a:t>
            </a:r>
            <a:r>
              <a:rPr lang="en-US" b="1" dirty="0">
                <a:latin typeface="Arial"/>
                <a:cs typeface="Arial"/>
              </a:rPr>
              <a:t>: </a:t>
            </a:r>
          </a:p>
          <a:p>
            <a:r>
              <a:rPr lang="en-US" b="1" dirty="0">
                <a:latin typeface="Arial"/>
                <a:cs typeface="Arial"/>
              </a:rPr>
              <a:t>					ED + Hospitalizations (also Length of stay)</a:t>
            </a:r>
          </a:p>
          <a:p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Comparing 1-year periods at 2 different time points: </a:t>
            </a:r>
          </a:p>
          <a:p>
            <a:r>
              <a:rPr lang="en-US" b="1" dirty="0">
                <a:latin typeface="Arial"/>
                <a:cs typeface="Arial"/>
              </a:rPr>
              <a:t>	at Personal Best </a:t>
            </a:r>
            <a:r>
              <a:rPr lang="en-US" b="1" dirty="0" err="1">
                <a:latin typeface="Arial"/>
                <a:cs typeface="Arial"/>
              </a:rPr>
              <a:t>HbF</a:t>
            </a:r>
            <a:r>
              <a:rPr lang="en-US" b="1" dirty="0">
                <a:latin typeface="Arial"/>
                <a:cs typeface="Arial"/>
              </a:rPr>
              <a:t> and at a cross-sectional assessment </a:t>
            </a:r>
            <a:r>
              <a:rPr lang="en-US" sz="1600" b="1" dirty="0">
                <a:latin typeface="Arial"/>
                <a:cs typeface="Arial"/>
              </a:rPr>
              <a:t>(p&lt;0.01)</a:t>
            </a:r>
            <a:endParaRPr lang="en-US" sz="1200" b="1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75364" y="2216771"/>
            <a:ext cx="265970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/>
                <a:cs typeface="Arial"/>
              </a:rPr>
              <a:t>Poorly adherent group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4843" y="2103652"/>
            <a:ext cx="215315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   </a:t>
            </a:r>
            <a:r>
              <a:rPr lang="en-US" b="1" dirty="0">
                <a:latin typeface="Arial"/>
                <a:cs typeface="Arial"/>
              </a:rPr>
              <a:t>Adherent group 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6927" y="5882392"/>
            <a:ext cx="9253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PBest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88345" y="5917836"/>
            <a:ext cx="13580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rial"/>
                <a:cs typeface="Arial"/>
              </a:rPr>
              <a:t>Recent </a:t>
            </a:r>
          </a:p>
          <a:p>
            <a:pPr algn="ctr"/>
            <a:r>
              <a:rPr lang="en-US" sz="1600" b="1" dirty="0">
                <a:latin typeface="Arial"/>
                <a:cs typeface="Arial"/>
              </a:rPr>
              <a:t>assessment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74409" y="629692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Green PBC 2016</a:t>
            </a:r>
          </a:p>
        </p:txBody>
      </p:sp>
    </p:spTree>
    <p:extLst>
      <p:ext uri="{BB962C8B-B14F-4D97-AF65-F5344CB8AC3E}">
        <p14:creationId xmlns:p14="http://schemas.microsoft.com/office/powerpoint/2010/main" val="1286738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786656"/>
            <a:ext cx="8667750" cy="75050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+mn-lt"/>
              </a:rPr>
              <a:t>Other Biomarker for HU Use &amp; Adherence: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RBC mean corpuscular volume (MCV)</a:t>
            </a: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Also = dose-dependent</a:t>
            </a:r>
            <a:br>
              <a:rPr lang="en-US" sz="2800" b="1" dirty="0">
                <a:latin typeface="+mn-lt"/>
              </a:rPr>
            </a:br>
            <a:br>
              <a:rPr lang="en-US" sz="2800" b="1" dirty="0">
                <a:latin typeface="+mn-lt"/>
              </a:rPr>
            </a:br>
            <a:r>
              <a:rPr lang="en-US" sz="2800" b="1" dirty="0">
                <a:latin typeface="+mn-lt"/>
              </a:rPr>
              <a:t>	</a:t>
            </a:r>
            <a:endParaRPr lang="en-US" sz="20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402" y="1806947"/>
            <a:ext cx="7622173" cy="6581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15208" y="6018069"/>
            <a:ext cx="1345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Queiroz</a:t>
            </a:r>
            <a:r>
              <a:rPr lang="en-US" sz="1600" dirty="0"/>
              <a:t> 2013 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4882" y="1733657"/>
            <a:ext cx="429919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/>
              <a:t>Fewer painful crisis ED visits (p&lt;0.001)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" y="1806946"/>
            <a:ext cx="3322320" cy="6258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5400000">
            <a:off x="4561311" y="5668539"/>
            <a:ext cx="1707948" cy="41249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53078" y="1352498"/>
            <a:ext cx="39036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/>
              <a:t>When MCV is higher than baseline: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972197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5114" y="2526205"/>
            <a:ext cx="8347038" cy="3929281"/>
          </a:xfrm>
          <a:prstGeom prst="rect">
            <a:avLst/>
          </a:prstGeom>
          <a:solidFill>
            <a:srgbClr val="BEF3F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  </a:t>
            </a:r>
            <a:r>
              <a:rPr lang="en-US" sz="2800" b="1" i="1" dirty="0"/>
              <a:t>Pilot trial </a:t>
            </a:r>
            <a:r>
              <a:rPr lang="en-US" sz="2800" b="1" dirty="0"/>
              <a:t>aimed to: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1) Improve HU parent-child use via intervention led by   	Community Health Workers (CHWs)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2) Assess feasibility &amp; acceptability of intervention</a:t>
            </a:r>
          </a:p>
          <a:p>
            <a:pPr>
              <a:lnSpc>
                <a:spcPts val="4000"/>
              </a:lnSpc>
            </a:pPr>
            <a:r>
              <a:rPr lang="en-US" sz="2800" b="1" dirty="0"/>
              <a:t>3) Estimate impact to plan sample size for efficacy trial</a:t>
            </a:r>
          </a:p>
          <a:p>
            <a:endParaRPr lang="en-US" sz="3200" b="1" dirty="0"/>
          </a:p>
          <a:p>
            <a:r>
              <a:rPr lang="en-US" sz="2400" b="1" dirty="0"/>
              <a:t>Co-PI: </a:t>
            </a:r>
            <a:r>
              <a:rPr lang="en-US" sz="2400" b="1" u="sng" dirty="0"/>
              <a:t>Arlene Smaldone</a:t>
            </a:r>
            <a:r>
              <a:rPr lang="en-US" sz="2400" b="1" dirty="0"/>
              <a:t>        	      </a:t>
            </a:r>
          </a:p>
          <a:p>
            <a:r>
              <a:rPr lang="en-US" sz="2400" b="1" dirty="0"/>
              <a:t>Participating sites: Columbia, Montefiore (site PI </a:t>
            </a:r>
            <a:r>
              <a:rPr lang="en-US" sz="2400" b="1" dirty="0" err="1"/>
              <a:t>Manwani</a:t>
            </a:r>
            <a:r>
              <a:rPr lang="en-US" sz="2400" b="1" dirty="0"/>
              <a:t>)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0" y="381001"/>
            <a:ext cx="7848600" cy="187743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 i="1" baseline="0" dirty="0"/>
              <a:t>HABIT</a:t>
            </a:r>
            <a:r>
              <a:rPr lang="en-US" altLang="en-US" sz="3200" b="1" baseline="0" dirty="0"/>
              <a:t> Trial</a:t>
            </a:r>
            <a:r>
              <a:rPr lang="en-US" altLang="en-US" sz="2400" b="1" i="1" baseline="0" dirty="0"/>
              <a:t>: </a:t>
            </a:r>
          </a:p>
          <a:p>
            <a:pPr eaLnBrk="1" hangingPunct="1"/>
            <a:r>
              <a:rPr lang="en-US" altLang="en-US" sz="2800" b="1" baseline="0" dirty="0"/>
              <a:t>“Hydroxyurea Adherence for </a:t>
            </a:r>
          </a:p>
          <a:p>
            <a:pPr eaLnBrk="1" hangingPunct="1"/>
            <a:r>
              <a:rPr lang="en-US" altLang="en-US" sz="2800" b="1" baseline="0" dirty="0"/>
              <a:t>“</a:t>
            </a:r>
            <a:r>
              <a:rPr lang="en-US" altLang="en-US" sz="2800" b="1" i="1" baseline="0" dirty="0"/>
              <a:t>Personal Best</a:t>
            </a:r>
            <a:r>
              <a:rPr lang="en-US" altLang="en-US" sz="2800" b="1" baseline="0" dirty="0"/>
              <a:t>” in Sickle Cell Treatment”</a:t>
            </a:r>
          </a:p>
          <a:p>
            <a:pPr eaLnBrk="1" hangingPunct="1"/>
            <a:r>
              <a:rPr lang="en-US" altLang="en-US" sz="1400" baseline="0" dirty="0"/>
              <a:t>						 							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6593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5027"/>
            <a:ext cx="6893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HABIT Pilot study: PROMISING RESULTS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738426"/>
            <a:ext cx="8763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53200" y="2810773"/>
            <a:ext cx="3942142" cy="4157976"/>
            <a:chOff x="3470635" y="2941642"/>
            <a:chExt cx="4268790" cy="426243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635" y="2941642"/>
              <a:ext cx="4268790" cy="426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3341426" y="4693497"/>
              <a:ext cx="762000" cy="3666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err="1"/>
                <a:t>HbF</a:t>
              </a:r>
              <a:endParaRPr lang="en-US" sz="16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29458" y="6737791"/>
              <a:ext cx="2235058" cy="3470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/>
                <a:t>Study Months 0-6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1905000" y="1057712"/>
            <a:ext cx="8382000" cy="1515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Pilot: 6-month two-arm RCT 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28 youth-parent dyads at the 2 sites</a:t>
            </a:r>
          </a:p>
          <a:p>
            <a:pPr marL="342900" indent="-342900">
              <a:lnSpc>
                <a:spcPts val="3700"/>
              </a:lnSpc>
              <a:buFont typeface="Arial" panose="020B0604020202020204" pitchFamily="34" charset="0"/>
              <a:buChar char="•"/>
            </a:pPr>
            <a:r>
              <a:rPr lang="en-US" sz="2600" b="1" dirty="0"/>
              <a:t>CHW-led intervention: home visits, plus text reminders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94278" y="3200400"/>
            <a:ext cx="4958922" cy="193899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	</a:t>
            </a:r>
            <a:r>
              <a:rPr lang="en-US" sz="2400" b="1" u="sng" dirty="0"/>
              <a:t>Results</a:t>
            </a:r>
            <a:r>
              <a:rPr lang="en-US" sz="2000" b="1" dirty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Improved </a:t>
            </a:r>
            <a:r>
              <a:rPr lang="en-US" sz="2400" b="1" dirty="0" err="1"/>
              <a:t>HbF</a:t>
            </a:r>
            <a:r>
              <a:rPr lang="en-US" sz="2400" b="1" dirty="0"/>
              <a:t>, HU pharmacy refills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Improved generic &amp; SCD </a:t>
            </a:r>
            <a:r>
              <a:rPr lang="en-US" sz="2400" b="1" dirty="0" err="1"/>
              <a:t>QoL</a:t>
            </a:r>
            <a:r>
              <a:rPr lang="en-US" sz="2400" b="1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Feasible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/>
              <a:t>Acceptable</a:t>
            </a:r>
          </a:p>
        </p:txBody>
      </p:sp>
    </p:spTree>
    <p:extLst>
      <p:ext uri="{BB962C8B-B14F-4D97-AF65-F5344CB8AC3E}">
        <p14:creationId xmlns:p14="http://schemas.microsoft.com/office/powerpoint/2010/main" val="394028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99227" y="268238"/>
            <a:ext cx="6751400" cy="6370975"/>
          </a:xfrm>
          <a:prstGeom prst="rect">
            <a:avLst/>
          </a:prstGeom>
          <a:ln w="28575"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/>
              <a:t>Completing the HABIT intervention (6 months):</a:t>
            </a:r>
          </a:p>
          <a:p>
            <a:r>
              <a:rPr lang="en-US" sz="2400" b="1" dirty="0"/>
              <a:t>Impact on Health-related Quality of Life (QoL)</a:t>
            </a:r>
          </a:p>
          <a:p>
            <a:endParaRPr lang="en-US" sz="2400" b="1" dirty="0"/>
          </a:p>
          <a:p>
            <a:r>
              <a:rPr lang="en-US" sz="2400" b="1" dirty="0"/>
              <a:t>Youth:</a:t>
            </a:r>
          </a:p>
          <a:p>
            <a:r>
              <a:rPr lang="en-US" sz="2800" dirty="0"/>
              <a:t>Generic Health QL: </a:t>
            </a:r>
            <a:r>
              <a:rPr lang="en-US" sz="2800" i="1" dirty="0"/>
              <a:t>Improved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Total score (10 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Emotional subscale (15 points)</a:t>
            </a:r>
          </a:p>
          <a:p>
            <a:endParaRPr lang="en-US" sz="2400" dirty="0"/>
          </a:p>
          <a:p>
            <a:r>
              <a:rPr lang="en-US" sz="2800" dirty="0" err="1"/>
              <a:t>PedsQL</a:t>
            </a:r>
            <a:r>
              <a:rPr lang="en-US" sz="2800" dirty="0"/>
              <a:t> Sickle Cell Disease Module: </a:t>
            </a:r>
            <a:r>
              <a:rPr lang="en-US" sz="2800" i="1" dirty="0"/>
              <a:t>Improved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Worry (30 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Emotions (37 points)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Communication (18 points)</a:t>
            </a:r>
          </a:p>
          <a:p>
            <a:endParaRPr lang="en-US" sz="2400" dirty="0"/>
          </a:p>
          <a:p>
            <a:endParaRPr lang="en-US" sz="2000" dirty="0"/>
          </a:p>
          <a:p>
            <a:r>
              <a:rPr lang="en-US" sz="2400" b="1" dirty="0"/>
              <a:t>Parents:</a:t>
            </a:r>
          </a:p>
          <a:p>
            <a:r>
              <a:rPr lang="en-US" sz="2400" dirty="0"/>
              <a:t>Generic Health QL: </a:t>
            </a:r>
            <a:r>
              <a:rPr lang="en-US" sz="2400" i="1" dirty="0"/>
              <a:t>No change</a:t>
            </a:r>
            <a:endParaRPr lang="en-US" sz="2400" dirty="0"/>
          </a:p>
          <a:p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0729" y="6239102"/>
            <a:ext cx="2843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Smaldone, J. Pediatrics 2018</a:t>
            </a:r>
          </a:p>
        </p:txBody>
      </p:sp>
    </p:spTree>
    <p:extLst>
      <p:ext uri="{BB962C8B-B14F-4D97-AF65-F5344CB8AC3E}">
        <p14:creationId xmlns:p14="http://schemas.microsoft.com/office/powerpoint/2010/main" val="3008600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7876" y="1533525"/>
            <a:ext cx="6699719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b="1" dirty="0"/>
              <a:t>Greater number of perceived barriers to HU was</a:t>
            </a:r>
          </a:p>
          <a:p>
            <a:pPr>
              <a:lnSpc>
                <a:spcPts val="2000"/>
              </a:lnSpc>
            </a:pPr>
            <a:endParaRPr lang="en-US" sz="2400" b="1" dirty="0"/>
          </a:p>
          <a:p>
            <a:pPr>
              <a:lnSpc>
                <a:spcPts val="2000"/>
              </a:lnSpc>
            </a:pPr>
            <a:r>
              <a:rPr lang="en-US" sz="2400" b="1" dirty="0"/>
              <a:t>associated with poorer health-related QoL in youth</a:t>
            </a:r>
          </a:p>
          <a:p>
            <a:pPr>
              <a:lnSpc>
                <a:spcPts val="2000"/>
              </a:lnSpc>
            </a:pPr>
            <a:endParaRPr lang="en-US" sz="2400" b="1" dirty="0"/>
          </a:p>
          <a:p>
            <a:pPr marL="342900" indent="-342900">
              <a:lnSpc>
                <a:spcPts val="2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Impacts Generic QOL and Sickle QOL </a:t>
            </a:r>
          </a:p>
          <a:p>
            <a:pPr>
              <a:lnSpc>
                <a:spcPts val="2000"/>
              </a:lnSpc>
            </a:pPr>
            <a:endParaRPr lang="en-US" sz="2000" b="1" dirty="0"/>
          </a:p>
          <a:p>
            <a:pPr>
              <a:lnSpc>
                <a:spcPts val="2000"/>
              </a:lnSpc>
            </a:pPr>
            <a:endParaRPr lang="en-US" sz="2000" b="1" dirty="0"/>
          </a:p>
          <a:p>
            <a:pPr>
              <a:lnSpc>
                <a:spcPts val="2800"/>
              </a:lnSpc>
            </a:pPr>
            <a:r>
              <a:rPr lang="en-US" sz="2800" b="1" dirty="0"/>
              <a:t>	Barriers – </a:t>
            </a:r>
            <a:r>
              <a:rPr lang="en-US" sz="2800" b="1" i="1" dirty="0"/>
              <a:t>both youth and parents</a:t>
            </a:r>
            <a:r>
              <a:rPr lang="en-US" sz="2400" b="1" dirty="0"/>
              <a:t>: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Forgetting 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Tired of taking medications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Don’t know (or see) benefits</a:t>
            </a:r>
          </a:p>
          <a:p>
            <a:pPr marL="800100" lvl="1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Worried about side effects</a:t>
            </a:r>
          </a:p>
          <a:p>
            <a:pPr>
              <a:lnSpc>
                <a:spcPts val="2000"/>
              </a:lnSpc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35276" y="463035"/>
            <a:ext cx="3530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HABIT intervention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81850" y="6029892"/>
            <a:ext cx="3362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Smaldone PBC 2019</a:t>
            </a:r>
          </a:p>
          <a:p>
            <a:r>
              <a:rPr lang="en-US" sz="1600" dirty="0" err="1"/>
              <a:t>Badawy</a:t>
            </a:r>
            <a:r>
              <a:rPr lang="en-US" sz="1600" dirty="0"/>
              <a:t> Ped </a:t>
            </a:r>
            <a:r>
              <a:rPr lang="en-US" sz="1600" dirty="0" err="1"/>
              <a:t>Hematol</a:t>
            </a:r>
            <a:r>
              <a:rPr lang="en-US" sz="1600" dirty="0"/>
              <a:t> Oncol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8771" y="5606357"/>
            <a:ext cx="2417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1578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4B1BA0-BC25-4AF8-A847-872D7970FB85}"/>
              </a:ext>
            </a:extLst>
          </p:cNvPr>
          <p:cNvSpPr txBox="1"/>
          <p:nvPr/>
        </p:nvSpPr>
        <p:spPr>
          <a:xfrm>
            <a:off x="0" y="4036254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Unmute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5A705A-9444-4171-90EA-353A9383B614}"/>
              </a:ext>
            </a:extLst>
          </p:cNvPr>
          <p:cNvSpPr txBox="1"/>
          <p:nvPr/>
        </p:nvSpPr>
        <p:spPr>
          <a:xfrm>
            <a:off x="8572919" y="1947615"/>
            <a:ext cx="342816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 are all on </a:t>
            </a:r>
            <a:r>
              <a:rPr lang="en-US" sz="2400" dirty="0">
                <a:solidFill>
                  <a:srgbClr val="FF0000"/>
                </a:solidFill>
              </a:rPr>
              <a:t>mute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    </a:t>
            </a:r>
            <a:r>
              <a:rPr lang="en-US" sz="2400" dirty="0"/>
              <a:t>please </a:t>
            </a:r>
            <a:r>
              <a:rPr lang="en-US" sz="2400" dirty="0">
                <a:solidFill>
                  <a:srgbClr val="00B050"/>
                </a:solidFill>
              </a:rPr>
              <a:t>unmute</a:t>
            </a:r>
            <a:r>
              <a:rPr lang="en-US" sz="2400" dirty="0"/>
              <a:t> to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If joining by telephone audio only, </a:t>
            </a:r>
            <a:r>
              <a:rPr lang="en-US" sz="2400" dirty="0">
                <a:solidFill>
                  <a:schemeClr val="accent2"/>
                </a:solidFill>
              </a:rPr>
              <a:t>*6</a:t>
            </a:r>
            <a:r>
              <a:rPr lang="en-US" sz="2400" dirty="0"/>
              <a:t> to mute and unmute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2854989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28365" y="4093320"/>
            <a:ext cx="331470" cy="1252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838" y="152401"/>
            <a:ext cx="5392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/>
              <a:t>HABIT Efficacy study: </a:t>
            </a:r>
            <a:r>
              <a:rPr lang="en-US" sz="2800" b="1" i="1" u="sng" dirty="0"/>
              <a:t>Underway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049963"/>
            <a:ext cx="7534275" cy="3600218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</p:pic>
      <p:cxnSp>
        <p:nvCxnSpPr>
          <p:cNvPr id="5" name="Straight Connector 4"/>
          <p:cNvCxnSpPr/>
          <p:nvPr/>
        </p:nvCxnSpPr>
        <p:spPr>
          <a:xfrm>
            <a:off x="1676400" y="609600"/>
            <a:ext cx="8763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2600" y="737175"/>
            <a:ext cx="3205878" cy="2185214"/>
          </a:xfrm>
          <a:prstGeom prst="rect">
            <a:avLst/>
          </a:prstGeom>
          <a:solidFill>
            <a:srgbClr val="BEF3FE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12-month RCT</a:t>
            </a:r>
          </a:p>
          <a:p>
            <a:r>
              <a:rPr lang="en-US" sz="2400" b="1" dirty="0"/>
              <a:t>104 dyads at 4 sites: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Columbia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Montefiore (</a:t>
            </a:r>
            <a:r>
              <a:rPr lang="en-US" sz="2000" b="1" dirty="0" err="1"/>
              <a:t>Manwani</a:t>
            </a:r>
            <a:r>
              <a:rPr lang="en-US" sz="22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CHOP (</a:t>
            </a:r>
            <a:r>
              <a:rPr lang="en-US" sz="2000" b="1" dirty="0"/>
              <a:t>Smith-Whitle</a:t>
            </a:r>
            <a:r>
              <a:rPr lang="en-US" sz="2200" b="1" dirty="0"/>
              <a:t>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/>
              <a:t>Cohen-LIJ (</a:t>
            </a:r>
            <a:r>
              <a:rPr lang="en-US" sz="2000" b="1" dirty="0" err="1"/>
              <a:t>Aygun</a:t>
            </a:r>
            <a:r>
              <a:rPr lang="en-US" sz="22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2107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994" y="58828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Determining and using Personal Best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8237" y="1464267"/>
            <a:ext cx="8337643" cy="4660309"/>
          </a:xfrm>
          <a:solidFill>
            <a:srgbClr val="F0F4FA"/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Personal Best </a:t>
            </a:r>
            <a:r>
              <a:rPr lang="en-US" dirty="0"/>
              <a:t>= highest </a:t>
            </a:r>
            <a:r>
              <a:rPr lang="en-US" dirty="0" err="1"/>
              <a:t>HbF</a:t>
            </a:r>
            <a:r>
              <a:rPr lang="en-US" dirty="0"/>
              <a:t> level on HU </a:t>
            </a:r>
            <a:r>
              <a:rPr lang="en-US" sz="2400" i="1" dirty="0"/>
              <a:t>(when stable)</a:t>
            </a:r>
          </a:p>
          <a:p>
            <a:r>
              <a:rPr lang="en-US" dirty="0"/>
              <a:t>Manual process to determine this individual value</a:t>
            </a:r>
          </a:p>
          <a:p>
            <a:r>
              <a:rPr lang="en-US" dirty="0"/>
              <a:t>And determine correlation with clinical complications</a:t>
            </a:r>
          </a:p>
          <a:p>
            <a:endParaRPr lang="en-US" u="sng" dirty="0"/>
          </a:p>
          <a:p>
            <a:pPr marL="0" indent="0" algn="ctr">
              <a:buNone/>
            </a:pPr>
            <a:r>
              <a:rPr lang="en-US" u="sng" dirty="0"/>
              <a:t>Computational methods to scale up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Hundreds of patients at each institution</a:t>
            </a:r>
          </a:p>
          <a:p>
            <a:pPr lvl="1"/>
            <a:r>
              <a:rPr lang="en-US" dirty="0"/>
              <a:t>Identify poor health behavior </a:t>
            </a:r>
          </a:p>
          <a:p>
            <a:pPr lvl="1"/>
            <a:r>
              <a:rPr lang="en-US" dirty="0"/>
              <a:t>Determine trial eligibility</a:t>
            </a:r>
          </a:p>
          <a:p>
            <a:pPr lvl="1"/>
            <a:r>
              <a:rPr lang="en-US" dirty="0"/>
              <a:t>Measure impact of intervention trials </a:t>
            </a:r>
          </a:p>
          <a:p>
            <a:pPr lvl="1"/>
            <a:r>
              <a:rPr lang="en-US" dirty="0"/>
              <a:t>Motivate to improve health behavior</a:t>
            </a:r>
          </a:p>
        </p:txBody>
      </p:sp>
    </p:spTree>
    <p:extLst>
      <p:ext uri="{BB962C8B-B14F-4D97-AF65-F5344CB8AC3E}">
        <p14:creationId xmlns:p14="http://schemas.microsoft.com/office/powerpoint/2010/main" val="4272950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478" y="1"/>
            <a:ext cx="3957638" cy="142398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487" y="1171978"/>
            <a:ext cx="8538693" cy="530978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 adherence may be poor </a:t>
            </a:r>
          </a:p>
          <a:p>
            <a:r>
              <a:rPr lang="en-US" dirty="0"/>
              <a:t>Adherence over time can be tracked using biomarkers</a:t>
            </a:r>
          </a:p>
          <a:p>
            <a:r>
              <a:rPr lang="en-US" dirty="0"/>
              <a:t>Important for improved health and </a:t>
            </a:r>
            <a:r>
              <a:rPr lang="en-US" dirty="0" err="1"/>
              <a:t>QoL</a:t>
            </a:r>
            <a:endParaRPr lang="en-US" dirty="0"/>
          </a:p>
          <a:p>
            <a:r>
              <a:rPr lang="en-US" dirty="0"/>
              <a:t>Providers: monitor its use!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Also – 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sz="2400" dirty="0"/>
              <a:t>Asking about adherence doesn’t usually help</a:t>
            </a:r>
          </a:p>
          <a:p>
            <a:r>
              <a:rPr lang="en-US" sz="2400" dirty="0"/>
              <a:t>Coach patients on their personal best </a:t>
            </a:r>
            <a:r>
              <a:rPr lang="en-US" sz="2400" dirty="0" err="1"/>
              <a:t>HbF</a:t>
            </a:r>
            <a:endParaRPr lang="en-US" sz="2400" dirty="0"/>
          </a:p>
          <a:p>
            <a:r>
              <a:rPr lang="en-US" sz="2400" dirty="0"/>
              <a:t>Barriers: therapeutic nihilism </a:t>
            </a:r>
            <a:r>
              <a:rPr lang="en-US" sz="2400" i="1" dirty="0"/>
              <a:t>(“it won’t work for me</a:t>
            </a:r>
            <a:r>
              <a:rPr lang="en-US" sz="2400" dirty="0"/>
              <a:t>”)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Barriers: informational, logistical, social</a:t>
            </a:r>
          </a:p>
          <a:p>
            <a:r>
              <a:rPr lang="en-US" sz="2400" b="1" i="1" dirty="0">
                <a:solidFill>
                  <a:srgbClr val="7030A0"/>
                </a:solidFill>
              </a:rPr>
              <a:t>Community health workers, navigators, other community members</a:t>
            </a:r>
          </a:p>
          <a:p>
            <a:pPr marL="0" indent="0">
              <a:buNone/>
            </a:pPr>
            <a:r>
              <a:rPr lang="en-US" sz="2400" b="1" i="1" dirty="0">
                <a:solidFill>
                  <a:srgbClr val="7030A0"/>
                </a:solidFill>
              </a:rPr>
              <a:t>may be a more effective messenger and partner for patients &amp; families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3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952B-8846-124A-9AE4-09E08317F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Thanks for your 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5540-8654-D449-A007-4D455C8B3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32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783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#2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/>
              <a:t>1:40- 2:00pm </a:t>
            </a:r>
            <a:r>
              <a:rPr lang="en-US" dirty="0"/>
              <a:t>[25 min]</a:t>
            </a:r>
          </a:p>
          <a:p>
            <a:pPr lvl="1"/>
            <a:r>
              <a:rPr lang="en-US" dirty="0"/>
              <a:t>Presentation: (5 min) </a:t>
            </a:r>
          </a:p>
          <a:p>
            <a:pPr lvl="1"/>
            <a:r>
              <a:rPr lang="en-US" dirty="0"/>
              <a:t>Case summary: Clinical Hub Lead(5 min)</a:t>
            </a:r>
          </a:p>
          <a:p>
            <a:pPr lvl="1"/>
            <a:r>
              <a:rPr lang="en-US" dirty="0"/>
              <a:t>Clarifying questions- Spokes (participants) 4 min: </a:t>
            </a:r>
          </a:p>
          <a:p>
            <a:pPr lvl="1"/>
            <a:r>
              <a:rPr lang="en-US" dirty="0"/>
              <a:t>Clarifying questions – Hub (4 min): </a:t>
            </a:r>
          </a:p>
          <a:p>
            <a:pPr lvl="1"/>
            <a:r>
              <a:rPr lang="en-US" dirty="0"/>
              <a:t>  Recommendations – Spokes (participants) 2 min: </a:t>
            </a:r>
          </a:p>
          <a:p>
            <a:pPr lvl="1"/>
            <a:r>
              <a:rPr lang="en-US" dirty="0"/>
              <a:t>  Recommendations – Hub (2 min): </a:t>
            </a:r>
          </a:p>
          <a:p>
            <a:pPr lvl="1"/>
            <a:r>
              <a:rPr lang="en-US" dirty="0"/>
              <a:t> Recap Case /Recommendations- Hub (3 min):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26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26725"/>
              </p:ext>
            </p:extLst>
          </p:nvPr>
        </p:nvGraphicFramePr>
        <p:xfrm>
          <a:off x="4181475" y="719138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Acrobat Document" r:id="rId4" imgW="5667198" imgH="8020037" progId="AcroExch.Document.DC">
                  <p:link updateAutomatic="1"/>
                </p:oleObj>
              </mc:Choice>
              <mc:Fallback>
                <p:oleObj name="Acrobat Document" r:id="rId4" imgW="5667198" imgH="8020037" progId="AcroExch.Document.DC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475" y="719138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587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37" y="60206"/>
            <a:ext cx="4823188" cy="685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31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14" y="115743"/>
            <a:ext cx="2782455" cy="619094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482" y="1169376"/>
            <a:ext cx="9842409" cy="546002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24404" y="4824134"/>
            <a:ext cx="1490696" cy="3047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91" y="3445710"/>
            <a:ext cx="3755148" cy="7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28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208" y="97270"/>
            <a:ext cx="4396879" cy="540039"/>
          </a:xfrm>
        </p:spPr>
        <p:txBody>
          <a:bodyPr>
            <a:normAutofit fontScale="90000"/>
          </a:bodyPr>
          <a:lstStyle/>
          <a:p>
            <a:r>
              <a:rPr lang="en-US" dirty="0"/>
              <a:t> Feedback &amp; CME’s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420" y="1354015"/>
            <a:ext cx="8789277" cy="48758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66393" y="4951705"/>
            <a:ext cx="2198076" cy="29240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57" y="3474839"/>
            <a:ext cx="3686843" cy="9063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7" y="4421191"/>
            <a:ext cx="369449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2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48" y="379110"/>
            <a:ext cx="8928871" cy="866211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 Access Your Evaluation and Claim Your CME</a:t>
            </a:r>
            <a:br>
              <a:rPr lang="en-US" sz="2400" b="1">
                <a:cs typeface="Calibri Light"/>
              </a:rPr>
            </a:br>
            <a:endParaRPr lang="en-US" sz="2400" b="1">
              <a:cs typeface="Calibri Ligh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1E35E8-01AF-4F3C-8BBF-93555478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0" y="1027907"/>
            <a:ext cx="8701606" cy="4637459"/>
          </a:xfrm>
          <a:prstGeom prst="rect">
            <a:avLst/>
          </a:prstGeom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BD26A38-AEDC-4EBD-8E3E-E9CABDCB0560}"/>
              </a:ext>
            </a:extLst>
          </p:cNvPr>
          <p:cNvSpPr/>
          <p:nvPr/>
        </p:nvSpPr>
        <p:spPr>
          <a:xfrm>
            <a:off x="3520440" y="4648200"/>
            <a:ext cx="5120640" cy="7619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9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11">
            <a:extLst>
              <a:ext uri="{FF2B5EF4-FFF2-40B4-BE49-F238E27FC236}">
                <a16:creationId xmlns:a16="http://schemas.microsoft.com/office/drawing/2014/main" id="{BC8B7C59-7096-4241-8605-CB7BAAC3ED09}"/>
              </a:ext>
            </a:extLst>
          </p:cNvPr>
          <p:cNvSpPr/>
          <p:nvPr/>
        </p:nvSpPr>
        <p:spPr>
          <a:xfrm>
            <a:off x="4749310" y="4568777"/>
            <a:ext cx="646654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B1BA0-BC25-4AF8-A847-872D7970FB85}"/>
              </a:ext>
            </a:extLst>
          </p:cNvPr>
          <p:cNvSpPr txBox="1"/>
          <p:nvPr/>
        </p:nvSpPr>
        <p:spPr>
          <a:xfrm>
            <a:off x="4668923" y="4199445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Chat Box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D3E182-BD15-4A3F-A4F0-65308B16F071}"/>
              </a:ext>
            </a:extLst>
          </p:cNvPr>
          <p:cNvSpPr txBox="1"/>
          <p:nvPr/>
        </p:nvSpPr>
        <p:spPr>
          <a:xfrm>
            <a:off x="4220308" y="-104102"/>
            <a:ext cx="5948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Helpful Reminders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8936D-E7B0-44D8-BDD6-144B688362CC}"/>
              </a:ext>
            </a:extLst>
          </p:cNvPr>
          <p:cNvSpPr txBox="1"/>
          <p:nvPr/>
        </p:nvSpPr>
        <p:spPr>
          <a:xfrm>
            <a:off x="8591341" y="2341266"/>
            <a:ext cx="32255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cs typeface="Arial" panose="020B0604020202020204" pitchFamily="34" charset="0"/>
              </a:rPr>
              <a:t>Please type your full name and organization into the chat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cs typeface="Arial" panose="020B0604020202020204" pitchFamily="34" charset="0"/>
              </a:rPr>
              <a:t>Use the chat function to speak with IT or 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365" y="480673"/>
            <a:ext cx="8383885" cy="5387803"/>
            <a:chOff x="28365" y="480673"/>
            <a:chExt cx="8383885" cy="5387803"/>
          </a:xfrm>
        </p:grpSpPr>
        <p:pic>
          <p:nvPicPr>
            <p:cNvPr id="5" name="Picture 1" descr="image001">
              <a:extLst>
                <a:ext uri="{FF2B5EF4-FFF2-40B4-BE49-F238E27FC236}">
                  <a16:creationId xmlns:a16="http://schemas.microsoft.com/office/drawing/2014/main" id="{2C3A3A4A-E98F-41BF-9D9A-47C0D22E20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5" y="480673"/>
              <a:ext cx="8383885" cy="5387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261" y="2901843"/>
              <a:ext cx="6077798" cy="1181265"/>
            </a:xfrm>
            <a:prstGeom prst="rect">
              <a:avLst/>
            </a:prstGeom>
          </p:spPr>
        </p:pic>
      </p:grpSp>
      <p:sp>
        <p:nvSpPr>
          <p:cNvPr id="6" name="Down Arrow 5"/>
          <p:cNvSpPr/>
          <p:nvPr/>
        </p:nvSpPr>
        <p:spPr>
          <a:xfrm>
            <a:off x="4953749" y="4568777"/>
            <a:ext cx="340850" cy="814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78" y="2069431"/>
            <a:ext cx="11788444" cy="2839453"/>
          </a:xfrm>
        </p:spPr>
        <p:txBody>
          <a:bodyPr>
            <a:normAutofit/>
          </a:bodyPr>
          <a:lstStyle/>
          <a:p>
            <a:pPr algn="ctr"/>
            <a:r>
              <a:rPr lang="en-US" sz="2400" b="1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1746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123028-3689-4930-8A7D-910B2811EE30}"/>
              </a:ext>
            </a:extLst>
          </p:cNvPr>
          <p:cNvSpPr txBox="1"/>
          <p:nvPr/>
        </p:nvSpPr>
        <p:spPr>
          <a:xfrm>
            <a:off x="1294984" y="2705860"/>
            <a:ext cx="10724328" cy="31017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Monthly 2 hours tele-ECHO Clinics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tele-ECHO clinic includes 2 case presentations and a didactic presentation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Didactic presentations are developed and delivered by inter-professional experts in Sickle Cell Disease care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management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Website Link: </a:t>
            </a:r>
            <a:r>
              <a:rPr lang="en-US" sz="2400" u="sng" kern="1400" dirty="0">
                <a:solidFill>
                  <a:srgbClr val="085296"/>
                </a:solidFill>
                <a:latin typeface="Calibri" panose="020F0502020204030204" pitchFamily="34" charset="0"/>
              </a:rPr>
              <a:t>http://vcuhealth.org/sicklecellecho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DA560A-48DF-4D62-8164-37C37EFA73D9}"/>
              </a:ext>
            </a:extLst>
          </p:cNvPr>
          <p:cNvSpPr txBox="1"/>
          <p:nvPr/>
        </p:nvSpPr>
        <p:spPr>
          <a:xfrm>
            <a:off x="3120189" y="497305"/>
            <a:ext cx="5839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VCU Sickle Cell Disease ECHO Clinics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243148" y="1479501"/>
            <a:ext cx="9593408" cy="1142514"/>
            <a:chOff x="1" y="1493219"/>
            <a:chExt cx="9722051" cy="11153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493219"/>
              <a:ext cx="2923745" cy="91469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23745" y="1731195"/>
              <a:ext cx="2042337" cy="6767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0059" y="1541813"/>
              <a:ext cx="1905000" cy="1066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59" y="1636502"/>
              <a:ext cx="2886993" cy="866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76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D37D2D8-7C04-4E08-9085-BF158026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4488"/>
              </p:ext>
            </p:extLst>
          </p:nvPr>
        </p:nvGraphicFramePr>
        <p:xfrm>
          <a:off x="1920239" y="814321"/>
          <a:ext cx="8520767" cy="55639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4417">
                  <a:extLst>
                    <a:ext uri="{9D8B030D-6E8A-4147-A177-3AD203B41FA5}">
                      <a16:colId xmlns:a16="http://schemas.microsoft.com/office/drawing/2014/main" val="1539835954"/>
                    </a:ext>
                  </a:extLst>
                </a:gridCol>
                <a:gridCol w="4446350">
                  <a:extLst>
                    <a:ext uri="{9D8B030D-6E8A-4147-A177-3AD203B41FA5}">
                      <a16:colId xmlns:a16="http://schemas.microsoft.com/office/drawing/2014/main" val="2488416202"/>
                    </a:ext>
                  </a:extLst>
                </a:gridCol>
              </a:tblGrid>
              <a:tr h="3681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VCU Team 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034646"/>
                  </a:ext>
                </a:extLst>
              </a:tr>
              <a:tr h="319055">
                <a:tc>
                  <a:txBody>
                    <a:bodyPr/>
                    <a:lstStyle/>
                    <a:p>
                      <a:r>
                        <a:rPr lang="en-US" sz="1400"/>
                        <a:t>Clinical Director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Wally R Smith, MD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93674"/>
                  </a:ext>
                </a:extLst>
              </a:tr>
              <a:tr h="516919">
                <a:tc>
                  <a:txBody>
                    <a:bodyPr/>
                    <a:lstStyle/>
                    <a:p>
                      <a:r>
                        <a:rPr lang="en-US" sz="1400"/>
                        <a:t>Administrative Medical Director ECHO Hub and Principal Investigator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Wally R Smith,</a:t>
                      </a:r>
                      <a:r>
                        <a:rPr lang="en-US" sz="1400" baseline="0" dirty="0"/>
                        <a:t> MD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473042"/>
                  </a:ext>
                </a:extLst>
              </a:tr>
              <a:tr h="3917555">
                <a:tc>
                  <a:txBody>
                    <a:bodyPr/>
                    <a:lstStyle/>
                    <a:p>
                      <a:r>
                        <a:rPr lang="en-US" sz="1400" dirty="0"/>
                        <a:t>Clinical Expert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Didactic Presentation 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Program Manager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IT Support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Administrative Assistant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Clinical Social Worker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Patient Navigators </a:t>
                      </a:r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Prior Authorization Specialist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India Y Sisler, MD</a:t>
                      </a:r>
                    </a:p>
                    <a:p>
                      <a:r>
                        <a:rPr lang="en-US" sz="1400" dirty="0"/>
                        <a:t>Thokozeni Lipato, MD</a:t>
                      </a:r>
                    </a:p>
                    <a:p>
                      <a:r>
                        <a:rPr lang="en-US" sz="1400" dirty="0"/>
                        <a:t>Jennifer </a:t>
                      </a:r>
                      <a:r>
                        <a:rPr lang="en-US" sz="1400" dirty="0" err="1"/>
                        <a:t>Newlin</a:t>
                      </a:r>
                      <a:r>
                        <a:rPr lang="en-US" sz="1400" dirty="0"/>
                        <a:t>, PA </a:t>
                      </a:r>
                    </a:p>
                    <a:p>
                      <a:r>
                        <a:rPr lang="en-US" sz="1400" dirty="0"/>
                        <a:t>Mica </a:t>
                      </a:r>
                      <a:r>
                        <a:rPr lang="en-US" sz="1400" dirty="0" err="1"/>
                        <a:t>Ferlis</a:t>
                      </a:r>
                      <a:r>
                        <a:rPr lang="en-US" sz="1400" dirty="0"/>
                        <a:t>, NP</a:t>
                      </a:r>
                    </a:p>
                    <a:p>
                      <a:r>
                        <a:rPr lang="en-US" sz="1400" dirty="0"/>
                        <a:t>Caitlin McManus, NP</a:t>
                      </a:r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>
                          <a:solidFill>
                            <a:srgbClr val="7030A0"/>
                          </a:solidFill>
                        </a:rPr>
                        <a:t>Nancy Green, MD</a:t>
                      </a:r>
                    </a:p>
                    <a:p>
                      <a:endParaRPr lang="en-US" sz="1400" dirty="0"/>
                    </a:p>
                    <a:p>
                      <a:pPr lvl="0">
                        <a:buNone/>
                      </a:pPr>
                      <a:r>
                        <a:rPr lang="en-US" sz="1400" dirty="0"/>
                        <a:t>Shirley Johnson, LSW </a:t>
                      </a:r>
                      <a:endParaRPr lang="en-US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Daniel M Sop, M.Sc.Eng</a:t>
                      </a:r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Donna</a:t>
                      </a:r>
                      <a:r>
                        <a:rPr lang="en-US" sz="1400" baseline="0" dirty="0"/>
                        <a:t> Casey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Taylor Elliott, MSW</a:t>
                      </a:r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Marla Brannon, BSW</a:t>
                      </a:r>
                    </a:p>
                    <a:p>
                      <a:r>
                        <a:rPr lang="en-US" sz="1400" baseline="0" dirty="0"/>
                        <a:t>Stefani Vaughan-</a:t>
                      </a:r>
                      <a:r>
                        <a:rPr lang="en-US" sz="1400" baseline="0" dirty="0" err="1"/>
                        <a:t>Sams</a:t>
                      </a:r>
                      <a:endParaRPr lang="en-US" sz="1400" baseline="0" dirty="0"/>
                    </a:p>
                    <a:p>
                      <a:endParaRPr lang="en-US" sz="1400" baseline="0" dirty="0"/>
                    </a:p>
                    <a:p>
                      <a:r>
                        <a:rPr lang="en-US" sz="1400" baseline="0" dirty="0"/>
                        <a:t>Austin Hardy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289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0FBD9C-586D-4D2D-B932-BF5E6AE93965}"/>
              </a:ext>
            </a:extLst>
          </p:cNvPr>
          <p:cNvSpPr txBox="1"/>
          <p:nvPr/>
        </p:nvSpPr>
        <p:spPr>
          <a:xfrm>
            <a:off x="3850105" y="352819"/>
            <a:ext cx="256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Hub Introductions</a:t>
            </a:r>
          </a:p>
        </p:txBody>
      </p:sp>
    </p:spTree>
    <p:extLst>
      <p:ext uri="{BB962C8B-B14F-4D97-AF65-F5344CB8AC3E}">
        <p14:creationId xmlns:p14="http://schemas.microsoft.com/office/powerpoint/2010/main" val="205465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7389-70D9-40DE-BEC3-3B73B0C20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Spoke/ Participant Introduction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031E-241D-4BF4-A3A8-6BF32B6E1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cs typeface="Calibri"/>
              </a:rPr>
              <a:t>Name </a:t>
            </a:r>
          </a:p>
          <a:p>
            <a:r>
              <a:rPr lang="en-US" sz="3600">
                <a:cs typeface="Calibri"/>
              </a:rPr>
              <a:t>Organization </a:t>
            </a:r>
          </a:p>
        </p:txBody>
      </p:sp>
    </p:spTree>
    <p:extLst>
      <p:ext uri="{BB962C8B-B14F-4D97-AF65-F5344CB8AC3E}">
        <p14:creationId xmlns:p14="http://schemas.microsoft.com/office/powerpoint/2010/main" val="175821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>
            <a:extLst>
              <a:ext uri="{FF2B5EF4-FFF2-40B4-BE49-F238E27FC236}">
                <a16:creationId xmlns:a16="http://schemas.microsoft.com/office/drawing/2014/main" id="{CA72D86A-F633-462D-9283-E08981979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653" y="0"/>
            <a:ext cx="4834969" cy="1117314"/>
          </a:xfrm>
        </p:spPr>
        <p:txBody>
          <a:bodyPr/>
          <a:lstStyle/>
          <a:p>
            <a:pPr algn="ctr"/>
            <a:r>
              <a:rPr lang="en-US" sz="2400" b="1" dirty="0">
                <a:latin typeface="+mn-lt"/>
                <a:ea typeface="+mn-ea"/>
                <a:cs typeface="Arial" panose="020B0604020202020204" pitchFamily="34" charset="0"/>
              </a:rPr>
              <a:t>What to Expect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82ECAC8-2496-48AF-916A-B000794A7B4B}"/>
              </a:ext>
            </a:extLst>
          </p:cNvPr>
          <p:cNvSpPr txBox="1">
            <a:spLocks/>
          </p:cNvSpPr>
          <p:nvPr/>
        </p:nvSpPr>
        <p:spPr>
          <a:xfrm>
            <a:off x="701964" y="757382"/>
            <a:ext cx="5211156" cy="4662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>
              <a:buFont typeface="+mj-lt"/>
              <a:buAutoNum type="romanUcPeriod"/>
              <a:defRPr/>
            </a:pPr>
            <a:r>
              <a:rPr lang="en-US" sz="1900" dirty="0">
                <a:solidFill>
                  <a:prstClr val="black"/>
                </a:solidFill>
              </a:rPr>
              <a:t>Case presentation #1 – </a:t>
            </a:r>
            <a:r>
              <a:rPr lang="en-US" sz="1900" dirty="0">
                <a:solidFill>
                  <a:srgbClr val="FF0000"/>
                </a:solidFill>
              </a:rPr>
              <a:t>Jennifer Vaughn</a:t>
            </a:r>
            <a:r>
              <a:rPr lang="en-US" sz="1900">
                <a:solidFill>
                  <a:srgbClr val="FF0000"/>
                </a:solidFill>
              </a:rPr>
              <a:t>, MD</a:t>
            </a:r>
            <a:endParaRPr lang="en-US" sz="1900" dirty="0">
              <a:solidFill>
                <a:srgbClr val="FF0000"/>
              </a:solidFill>
            </a:endParaRP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Case 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Recap</a:t>
            </a:r>
          </a:p>
          <a:p>
            <a:pPr marL="571500" lvl="2"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00050" indent="-400050">
              <a:buFont typeface="+mj-lt"/>
              <a:buAutoNum type="romanUcPeriod"/>
              <a:defRPr/>
            </a:pPr>
            <a:r>
              <a:rPr lang="en-US" sz="2000" dirty="0">
                <a:solidFill>
                  <a:prstClr val="black"/>
                </a:solidFill>
              </a:rPr>
              <a:t>Didactic Presentation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Title: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prstClr val="black"/>
                </a:solidFill>
              </a:rPr>
              <a:t>Hydroxyurea adherence: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Risks, Monitoring, Intervention</a:t>
            </a:r>
            <a:endParaRPr kumimoji="0" lang="en-US" sz="20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>
              <a:defRPr/>
            </a:pPr>
            <a:r>
              <a:rPr lang="en-US" sz="2000" baseline="0" dirty="0">
                <a:solidFill>
                  <a:prstClr val="black"/>
                </a:solidFill>
                <a:latin typeface="Calibri" panose="020F0502020204030204"/>
              </a:rPr>
              <a:t>Presenters: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nn-NO" sz="2000" dirty="0">
                <a:solidFill>
                  <a:srgbClr val="FF0000"/>
                </a:solidFill>
              </a:rPr>
              <a:t>Nancy Green, MD</a:t>
            </a:r>
          </a:p>
          <a:p>
            <a:pPr lvl="1">
              <a:defRPr/>
            </a:pPr>
            <a:endParaRPr lang="nn-NO" sz="2000" dirty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romanUcPeriod" startAt="3"/>
              <a:defRPr/>
            </a:pPr>
            <a:r>
              <a:rPr lang="en-US" sz="1900" dirty="0">
                <a:solidFill>
                  <a:prstClr val="black"/>
                </a:solidFill>
              </a:rPr>
              <a:t>Case presentation #2 – </a:t>
            </a:r>
            <a:r>
              <a:rPr lang="en-US" sz="1900" dirty="0">
                <a:solidFill>
                  <a:srgbClr val="FF0000"/>
                </a:solidFill>
              </a:rPr>
              <a:t>Julio Silvestre, MD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Case summary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Clarifying questions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Recommendations </a:t>
            </a:r>
          </a:p>
          <a:p>
            <a:pPr marL="1085850" lvl="2" indent="-514350">
              <a:buFont typeface="+mj-lt"/>
              <a:buAutoNum type="romanLcPeriod"/>
              <a:defRPr/>
            </a:pPr>
            <a:r>
              <a:rPr lang="en-US" sz="2000" dirty="0">
                <a:solidFill>
                  <a:prstClr val="black"/>
                </a:solidFill>
              </a:rPr>
              <a:t>Recap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 startAt="4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Closing and questions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CE47F4-F3C1-4EB4-9514-27D28DFE3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402" y="2101080"/>
            <a:ext cx="4751875" cy="20365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ACDA6E-5AAD-4DA5-8734-9710E053E0F0}"/>
              </a:ext>
            </a:extLst>
          </p:cNvPr>
          <p:cNvSpPr txBox="1"/>
          <p:nvPr/>
        </p:nvSpPr>
        <p:spPr>
          <a:xfrm>
            <a:off x="7074155" y="4399643"/>
            <a:ext cx="28064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Lets get started!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Presentation #1</a:t>
            </a:r>
          </a:p>
        </p:txBody>
      </p:sp>
      <p:sp>
        <p:nvSpPr>
          <p:cNvPr id="15" name="Right Arrow 6">
            <a:extLst>
              <a:ext uri="{FF2B5EF4-FFF2-40B4-BE49-F238E27FC236}">
                <a16:creationId xmlns:a16="http://schemas.microsoft.com/office/drawing/2014/main" id="{D0A62B7D-BF27-43AC-B343-748FCAC2B6B5}"/>
              </a:ext>
            </a:extLst>
          </p:cNvPr>
          <p:cNvSpPr/>
          <p:nvPr/>
        </p:nvSpPr>
        <p:spPr>
          <a:xfrm>
            <a:off x="10020869" y="499980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69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Case Presentation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5666" y="1825625"/>
            <a:ext cx="7293366" cy="4351338"/>
          </a:xfrm>
        </p:spPr>
        <p:txBody>
          <a:bodyPr/>
          <a:lstStyle/>
          <a:p>
            <a:r>
              <a:rPr lang="en-US" dirty="0"/>
              <a:t>12:50PM to 1:15pm [25 min]</a:t>
            </a:r>
          </a:p>
          <a:p>
            <a:pPr lvl="1"/>
            <a:r>
              <a:rPr lang="en-US" dirty="0"/>
              <a:t>Presentation: (5 min) </a:t>
            </a:r>
          </a:p>
          <a:p>
            <a:pPr lvl="1"/>
            <a:r>
              <a:rPr lang="en-US" dirty="0"/>
              <a:t>Case summary: Clinical Hub Lead(5 min)</a:t>
            </a:r>
          </a:p>
          <a:p>
            <a:pPr lvl="1"/>
            <a:r>
              <a:rPr lang="en-US" dirty="0"/>
              <a:t>Clarifying questions- Spokes (participants) 4 min: </a:t>
            </a:r>
          </a:p>
          <a:p>
            <a:pPr lvl="1"/>
            <a:r>
              <a:rPr lang="en-US" dirty="0"/>
              <a:t>Clarifying questions – Hub (4 min): </a:t>
            </a:r>
          </a:p>
          <a:p>
            <a:pPr lvl="1"/>
            <a:r>
              <a:rPr lang="en-US" dirty="0"/>
              <a:t>  Recommendations – Spokes (participants) 2 min: </a:t>
            </a:r>
          </a:p>
          <a:p>
            <a:pPr lvl="1"/>
            <a:r>
              <a:rPr lang="en-US" dirty="0"/>
              <a:t>  Recommendations – Hub (2 min): </a:t>
            </a:r>
          </a:p>
          <a:p>
            <a:pPr lvl="1"/>
            <a:r>
              <a:rPr lang="en-US" dirty="0"/>
              <a:t> Recap Case /Recommendations- Hub (3 min):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72B76-FDC1-4474-AFF2-79A9A8F6B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4" y="2539592"/>
            <a:ext cx="1816528" cy="177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5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1293</Words>
  <Application>Microsoft Macintosh PowerPoint</Application>
  <PresentationFormat>Widescreen</PresentationFormat>
  <Paragraphs>381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</vt:lpstr>
      <vt:lpstr>Calibri</vt:lpstr>
      <vt:lpstr>Calibri Light</vt:lpstr>
      <vt:lpstr>Courier New</vt:lpstr>
      <vt:lpstr>Wingdings</vt:lpstr>
      <vt:lpstr>Office Theme</vt:lpstr>
      <vt:lpstr>file:///\\rams.adp.vcu.edu\SOM\Shares\IM%20General%20Medicine\Sickle%20Cell%20Disease%20Program\Sickle%20Cell%20Disease%20Program%20-%20Studies\Project%20ECHO\Case%20Presentations\07_10_2019\Jennifer_Vaughn_SickleCellDiseaseCasePresentat_2019-07-09_0941.pdf</vt:lpstr>
      <vt:lpstr>file:///\\rams.adp.vcu.edu\SOM\Shares\IM%20General%20Medicine\Sickle%20Cell%20Disease%20Program\Sickle%20Cell%20Disease%20Program%20-%20Studies\Project%20ECHO\Case%20Presentations\07_10_2019\Julio_Sylvestre_SickleCellDiseaseCasePresentat_2019-07-09_0942.pdf</vt:lpstr>
      <vt:lpstr>Virginia Sickle Cell Disease ECHO* Clinic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Spoke/ Participant Introduction</vt:lpstr>
      <vt:lpstr>What to Expect</vt:lpstr>
      <vt:lpstr>   Case Presentation #1 </vt:lpstr>
      <vt:lpstr>PowerPoint Presentation</vt:lpstr>
      <vt:lpstr>   Didactic Presentation </vt:lpstr>
      <vt:lpstr>Hydroxyurea adherence:  Risks, Monitoring, Intervention</vt:lpstr>
      <vt:lpstr>PowerPoint Presentation</vt:lpstr>
      <vt:lpstr>PowerPoint Presentation</vt:lpstr>
      <vt:lpstr>Medical Treatment Adherence</vt:lpstr>
      <vt:lpstr>How is treatment adherence measured?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Biomarker for HU Use &amp; Adherence: RBC mean corpuscular volume (MCV) Also = dose-dependent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Determining and using Personal Best  </vt:lpstr>
      <vt:lpstr>Lessons learned</vt:lpstr>
      <vt:lpstr>Thanks for your attention</vt:lpstr>
      <vt:lpstr>   Case Presentation #2 </vt:lpstr>
      <vt:lpstr>PowerPoint Presentation</vt:lpstr>
      <vt:lpstr>PowerPoint Presentation</vt:lpstr>
      <vt:lpstr>Case Studies</vt:lpstr>
      <vt:lpstr> Feedback &amp; CME’s</vt:lpstr>
      <vt:lpstr> Access Your Evaluation and Claim Your CME </vt:lpstr>
      <vt:lpstr>THANK YOU!</vt:lpstr>
    </vt:vector>
  </TitlesOfParts>
  <Company>Virginia Commonwealth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Sop</dc:creator>
  <cp:lastModifiedBy>Dawn Rosenberg</cp:lastModifiedBy>
  <cp:revision>7</cp:revision>
  <dcterms:created xsi:type="dcterms:W3CDTF">2019-07-10T13:42:00Z</dcterms:created>
  <dcterms:modified xsi:type="dcterms:W3CDTF">2019-07-10T15:33:15Z</dcterms:modified>
</cp:coreProperties>
</file>