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8"/>
  </p:notesMasterIdLst>
  <p:sldIdLst>
    <p:sldId id="256" r:id="rId6"/>
    <p:sldId id="541" r:id="rId7"/>
    <p:sldId id="542" r:id="rId8"/>
    <p:sldId id="543" r:id="rId9"/>
    <p:sldId id="451" r:id="rId10"/>
    <p:sldId id="354" r:id="rId11"/>
    <p:sldId id="529" r:id="rId12"/>
    <p:sldId id="357" r:id="rId13"/>
    <p:sldId id="509" r:id="rId14"/>
    <p:sldId id="546" r:id="rId15"/>
    <p:sldId id="544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75" r:id="rId25"/>
    <p:sldId id="560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47" r:id="rId41"/>
    <p:sldId id="545" r:id="rId42"/>
    <p:sldId id="548" r:id="rId43"/>
    <p:sldId id="549" r:id="rId44"/>
    <p:sldId id="550" r:id="rId45"/>
    <p:sldId id="525" r:id="rId46"/>
    <p:sldId id="50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WallySmith:Dropbox:Teaching:Sickle:JC%20utilization%201999-deat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JC Utilization</a:t>
            </a:r>
            <a:r>
              <a:rPr lang="en-US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1998-2015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</a:schemeClr>
            </a:solidFill>
          </c:spPr>
          <c:invertIfNegative val="0"/>
          <c:cat>
            <c:strRef>
              <c:f>Sheet1!$B$117:$B$120</c:f>
              <c:strCache>
                <c:ptCount val="4"/>
                <c:pt idx="0">
                  <c:v>Clinic visits</c:v>
                </c:pt>
                <c:pt idx="1">
                  <c:v>Inpatient stays</c:v>
                </c:pt>
                <c:pt idx="2">
                  <c:v>Emergency visits</c:v>
                </c:pt>
                <c:pt idx="3">
                  <c:v>23 hr obs</c:v>
                </c:pt>
              </c:strCache>
            </c:strRef>
          </c:cat>
          <c:val>
            <c:numRef>
              <c:f>Sheet1!$C$117:$C$120</c:f>
              <c:numCache>
                <c:formatCode>General</c:formatCode>
                <c:ptCount val="4"/>
                <c:pt idx="0">
                  <c:v>14</c:v>
                </c:pt>
                <c:pt idx="1">
                  <c:v>47</c:v>
                </c:pt>
                <c:pt idx="2">
                  <c:v>42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335832"/>
        <c:axId val="231336224"/>
        <c:axId val="0"/>
      </c:bar3DChart>
      <c:catAx>
        <c:axId val="23133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231336224"/>
        <c:crosses val="autoZero"/>
        <c:auto val="1"/>
        <c:lblAlgn val="ctr"/>
        <c:lblOffset val="100"/>
        <c:noMultiLvlLbl val="0"/>
      </c:catAx>
      <c:valAx>
        <c:axId val="23133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335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37A7-AE3C-4940-8011-367DE3AE293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E467-3E0A-4F23-A857-BF0CCA0EC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725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178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FFEB3F-5E03-4692-BF56-FA73CEE2BD11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0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828CF-E306-4D86-A3B6-6FFB0352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9776D2-520F-4540-9C68-436D5CD0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73B0A-B9CD-4318-AB8D-D107EA17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421AC-6A9F-4A42-A5E9-DDCC836E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91ECC-0724-4833-8D51-326ACC97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DDA0FC-3DCD-4F46-91C1-6DC32FA4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ED98E-D730-4729-B37A-44E50A04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CACE38-99A1-48DF-94D5-C0860E21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72CAC3-3DBF-411E-89F0-4B433DCA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8E2857-7A1B-4E0F-B0A2-68F7D4E8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42B82-4615-485B-852F-0D623552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D71F10-1E5D-484B-9EDA-C09658725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9F9101-0A4E-4040-8725-793A3074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BD1FD7-794D-4D97-9AFF-FE2BF67B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3F14C1-0828-43C6-AA57-2909B7E5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2B0327-9C9C-48F5-A439-19FC214E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D6089-7CFA-4B26-97B2-85D521D094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390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6FC48-6657-47BB-A490-7C9F046F8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700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81D1-3DC1-4906-BC35-A509FE611E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31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B686-BD8B-4D2B-8E24-03C8871D2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61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74F4A-1816-4E0F-878A-5DAB2690BD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882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3B8BD-E3FB-4EC3-A30B-55B667F24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873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0E9C0-EE9F-465D-AA9C-E78B5E2279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98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98C1-BF4C-45D2-8197-4C4C99D7AF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050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D9500-93F4-456B-B68F-9C60D779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64FBD-006F-4122-8643-EED5B1C5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F9B707-E0A4-463D-8AAA-1878E822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C0F737-D35F-44E2-94C9-E57AB630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745B2D-640A-488E-A3E5-E2F196A9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BD53F-070D-4C2E-854F-A3DD30DB34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1404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82B34-42E6-4F87-86F3-0BB9B14B28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8644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FDD73-5379-437E-8193-8156110D28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746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3470-155C-43AE-BD32-A1B6740E92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81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81C33-D9B5-4CF1-96B9-70155168CA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7571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96CF-62AA-455D-920C-D5ABD32AA4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5009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D7495-0CC0-4485-95E9-8ADFCEE7A5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911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361253-3132-4AD7-8450-C92DC72E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AF1C70-48BD-43A5-9BFE-4B4EBAEB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15372E-5FB4-4490-9F18-E5C9D43E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606FE-037B-4C4E-B133-F0FBC753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18174C-41D4-496B-8486-54DA0593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8D8B7-16AB-4A11-9CA5-688588D3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24BDFD-ADFB-48AB-B1E1-082269137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276E18-5B01-4A4E-9E28-67F2A5DF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7BBE2C-8036-4FCB-99A1-F3A12527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C3F02D-EEC6-4094-8575-AD94D78B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06355C-A19A-428E-BF58-6FB0FB14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F2AF9-477E-4C4C-9711-20CADDF4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6EEB90-1536-4B47-8BE9-C58135AD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7CDF32-5EC6-4B8E-A9D8-611049EA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619AB1-21E0-47A1-9FF9-7CF0908A7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19293C-3113-417B-8030-21FC6161B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BA96DDD-9C12-4A2D-8F26-36FF31B9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7334EE-6271-474A-94A3-8B21CB4F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60D826-880F-4E8D-82CD-12E470BC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84969-E2B8-480C-8018-C155CBAA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0AAF28-6074-4868-954B-D5A11334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67F1F9-27B6-423B-96B4-C23E1C3D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F62414-7A9D-4D97-91A4-A6F3F164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BF89BB5-84F3-4862-BFD9-24AEEC31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21AE38-6D85-4EC3-A14B-B0672D1B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8A2D1A-D74D-4168-9778-73446F6C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D3245F-B6D7-4B66-9E96-EB08AB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DBDF37-10BB-4FF3-AC71-8BBB110C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C2F9C1-998D-4F16-BE97-21A0EB43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9FC90-5D11-4BF8-93EC-5D015134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F438F1-565B-486D-A402-1D42FB9F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6656EA-6D37-4C73-BE58-5AB8C70B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F038B-0EEA-4996-AF8A-D2616CFC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CABD68A-CBDE-45D7-891F-607E1518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46018-32DA-4ECF-8FDC-AB095A91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1E5AD8-0F2E-4B51-BF3D-2FE66A8F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900B2B-14CE-49C8-8DD1-485E7281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D5122-67DD-4B03-A9A6-46571381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264A0F-8B8D-4FC4-8FD2-2ABE78CE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EF0CF0-4D18-4BFF-A567-B9498527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62C41-ADDF-4BED-826D-D9BF54C12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A779-FE70-4AAE-94E8-381D2341D6D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73292-ED51-4FF3-8E4C-675E3375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17DB6A-12C6-4288-9EB0-1FF34E53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08390-207A-4CCC-B327-0FCAC1D6BB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C9AEE5-0F25-4CED-9F9F-893E19D7CF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4BD1CF-55C2-4919-B908-32D172B35BA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031" name="Picture 7" descr="VCUMC_LogotypeC"/>
          <p:cNvPicPr>
            <a:picLocks noChangeAspect="1" noChangeArrowheads="1"/>
          </p:cNvPicPr>
          <p:nvPr userDrawn="1"/>
        </p:nvPicPr>
        <p:blipFill>
          <a:blip r:embed="rId17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6510338"/>
            <a:ext cx="298661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44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ica_Ferlis_SickleCellDiseaseCasePresentat_2019-02-04_1130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WRdR-tX6eiw&amp;t=24s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pn.net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Lerla_Joseph_SickleCellDiseaseCasePresentat_2019-02-05_0940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F06D6B-8B51-4539-9B49-C6AA0EE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6D6E7D-D3E1-438C-9443-5FB2F0BC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917" y="1025594"/>
            <a:ext cx="1053216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Virginia </a:t>
            </a:r>
            <a:r>
              <a:rPr lang="en-US" sz="4800" dirty="0" smtClean="0"/>
              <a:t>Sickle Cell Disease </a:t>
            </a:r>
            <a:r>
              <a:rPr lang="en-US" sz="4800" dirty="0"/>
              <a:t>ECHO*</a:t>
            </a:r>
            <a:r>
              <a:rPr lang="en-US" sz="2000" dirty="0"/>
              <a:t> </a:t>
            </a:r>
            <a:r>
              <a:rPr lang="en-US" sz="4800" dirty="0"/>
              <a:t>Clinic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8566D0EB-92A0-460A-8554-D3307667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40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February 6</a:t>
            </a:r>
            <a:r>
              <a:rPr lang="en-US" sz="2800" baseline="30000" dirty="0">
                <a:highlight>
                  <a:srgbClr val="FFFF00"/>
                </a:highlight>
              </a:rPr>
              <a:t>th</a:t>
            </a:r>
            <a:r>
              <a:rPr lang="en-US" sz="2800" dirty="0">
                <a:highlight>
                  <a:srgbClr val="FFFF00"/>
                </a:highlight>
              </a:rPr>
              <a:t> , 2019 </a:t>
            </a:r>
          </a:p>
          <a:p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C27AC2-E606-463D-A649-5F5163717B6A}"/>
              </a:ext>
            </a:extLst>
          </p:cNvPr>
          <p:cNvSpPr txBox="1"/>
          <p:nvPr/>
        </p:nvSpPr>
        <p:spPr>
          <a:xfrm>
            <a:off x="3166777" y="4668846"/>
            <a:ext cx="654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*ECHO: Extension of Community Healthcare Outcomes</a:t>
            </a:r>
          </a:p>
        </p:txBody>
      </p:sp>
    </p:spTree>
    <p:extLst>
      <p:ext uri="{BB962C8B-B14F-4D97-AF65-F5344CB8AC3E}">
        <p14:creationId xmlns:p14="http://schemas.microsoft.com/office/powerpoint/2010/main" val="4003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35344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119" imgH="8019810" progId="Acrobat.Document.2015">
                  <p:embed/>
                </p:oleObj>
              </mc:Choice>
              <mc:Fallback>
                <p:oleObj name="Acrobat Document" r:id="rId4" imgW="5667119" imgH="801981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 smtClean="0"/>
              <a:t>Didactic 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15876"/>
            <a:ext cx="5791200" cy="4022725"/>
          </a:xfrm>
        </p:spPr>
        <p:txBody>
          <a:bodyPr/>
          <a:lstStyle/>
          <a:p>
            <a:pPr algn="l" eaLnBrk="1" hangingPunct="1"/>
            <a:r>
              <a:rPr lang="en-US" sz="5400" b="1"/>
              <a:t>The Difficult Sickle Cell Patient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19600"/>
            <a:ext cx="6400800" cy="1143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mtClean="0"/>
              <a:t>Wally R. Smith, MD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/>
              <a:t>Florence Neal Cooper Smith Professor of Sickle Cell Disease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/>
              <a:t>Vice Chair for Research, Div. of General Internal Medicine</a:t>
            </a:r>
          </a:p>
        </p:txBody>
      </p:sp>
      <p:pic>
        <p:nvPicPr>
          <p:cNvPr id="18435" name="Picture 4" descr="VCUMC_LogotypeC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989638"/>
            <a:ext cx="5603875" cy="868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5" descr="Black%20Teen%20Cou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79241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8" descr="dna-ladder-521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4"/>
          <a:stretch>
            <a:fillRect/>
          </a:stretch>
        </p:blipFill>
        <p:spPr bwMode="auto">
          <a:xfrm>
            <a:off x="1524001" y="2438400"/>
            <a:ext cx="28098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9" descr="South African  bo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5714"/>
            <a:ext cx="28194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0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Difficult SCD Patient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449" t="-159" r="145" b="123"/>
          <a:stretch/>
        </p:blipFill>
        <p:spPr>
          <a:xfrm>
            <a:off x="1752600" y="2667000"/>
            <a:ext cx="4286250" cy="19812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191000" cy="4724400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FA7918"/>
                </a:solidFill>
              </a:rPr>
              <a:t>19</a:t>
            </a:r>
            <a:r>
              <a:rPr lang="en-US" smtClean="0"/>
              <a:t>-year-old </a:t>
            </a:r>
            <a:r>
              <a:rPr lang="en-US" smtClean="0">
                <a:solidFill>
                  <a:srgbClr val="FA7918"/>
                </a:solidFill>
              </a:rPr>
              <a:t>African </a:t>
            </a:r>
            <a:r>
              <a:rPr lang="mr-IN" smtClean="0">
                <a:solidFill>
                  <a:srgbClr val="FA7918"/>
                </a:solidFill>
              </a:rPr>
              <a:t>–</a:t>
            </a:r>
            <a:r>
              <a:rPr lang="en-US" smtClean="0">
                <a:solidFill>
                  <a:srgbClr val="FA7918"/>
                </a:solidFill>
              </a:rPr>
              <a:t>American</a:t>
            </a:r>
            <a:r>
              <a:rPr lang="en-US" smtClean="0"/>
              <a:t> </a:t>
            </a:r>
            <a:r>
              <a:rPr lang="en-US" smtClean="0">
                <a:solidFill>
                  <a:srgbClr val="FA7918"/>
                </a:solidFill>
              </a:rPr>
              <a:t>man</a:t>
            </a:r>
            <a:r>
              <a:rPr lang="en-US" smtClean="0"/>
              <a:t> with </a:t>
            </a:r>
            <a:r>
              <a:rPr lang="en-US" smtClean="0">
                <a:solidFill>
                  <a:srgbClr val="FA7918"/>
                </a:solidFill>
              </a:rPr>
              <a:t>SCD</a:t>
            </a:r>
            <a:r>
              <a:rPr lang="en-US" smtClean="0"/>
              <a:t> presents to the ED with progressive leg and back pain.  His </a:t>
            </a:r>
            <a:r>
              <a:rPr lang="en-US" smtClean="0">
                <a:solidFill>
                  <a:srgbClr val="FA7918"/>
                </a:solidFill>
              </a:rPr>
              <a:t>hooded sweatshirt </a:t>
            </a:r>
            <a:r>
              <a:rPr lang="en-US" smtClean="0"/>
              <a:t>is </a:t>
            </a:r>
            <a:r>
              <a:rPr lang="en-US" smtClean="0">
                <a:solidFill>
                  <a:srgbClr val="FA7918"/>
                </a:solidFill>
              </a:rPr>
              <a:t>pulled over his eyes</a:t>
            </a:r>
            <a:r>
              <a:rPr lang="en-US" smtClean="0"/>
              <a:t>, he is wearing </a:t>
            </a:r>
            <a:r>
              <a:rPr lang="en-US" smtClean="0">
                <a:solidFill>
                  <a:srgbClr val="FA7918"/>
                </a:solidFill>
              </a:rPr>
              <a:t>headphones</a:t>
            </a:r>
            <a:r>
              <a:rPr lang="en-US" smtClean="0"/>
              <a:t>, and is </a:t>
            </a:r>
            <a:r>
              <a:rPr lang="en-US" smtClean="0">
                <a:solidFill>
                  <a:srgbClr val="FA7918"/>
                </a:solidFill>
              </a:rPr>
              <a:t>singing along to an unheard tune</a:t>
            </a:r>
            <a:r>
              <a:rPr lang="en-US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21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The Difficult SCD Patient (cont</a:t>
            </a:r>
            <a:r>
              <a:rPr lang="en-US" altLang="en-US" smtClean="0"/>
              <a:t>’</a:t>
            </a:r>
            <a:r>
              <a:rPr lang="en-US" smtClean="0"/>
              <a:t>d)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449" t="-159" r="145" b="123"/>
          <a:stretch/>
        </p:blipFill>
        <p:spPr>
          <a:xfrm>
            <a:off x="1752600" y="2667000"/>
            <a:ext cx="4286250" cy="19812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191000" cy="4724400"/>
          </a:xfrm>
        </p:spPr>
        <p:txBody>
          <a:bodyPr/>
          <a:lstStyle/>
          <a:p>
            <a:pPr eaLnBrk="1" hangingPunct="1"/>
            <a:r>
              <a:rPr lang="en-US" smtClean="0"/>
              <a:t>Pain is </a:t>
            </a:r>
            <a:r>
              <a:rPr lang="en-US" smtClean="0">
                <a:solidFill>
                  <a:srgbClr val="FA7918"/>
                </a:solidFill>
              </a:rPr>
              <a:t>9 on a 10 point scale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Nurse: </a:t>
            </a:r>
            <a:r>
              <a:rPr lang="en-US" altLang="en-US" smtClean="0"/>
              <a:t>“</a:t>
            </a:r>
            <a:r>
              <a:rPr lang="en-US" smtClean="0"/>
              <a:t>Really?</a:t>
            </a:r>
            <a:r>
              <a:rPr lang="en-US" altLang="en-US" smtClean="0"/>
              <a:t>”</a:t>
            </a:r>
            <a:endParaRPr lang="en-US" smtClean="0"/>
          </a:p>
          <a:p>
            <a:pPr eaLnBrk="1" hangingPunct="1"/>
            <a:r>
              <a:rPr lang="en-US" smtClean="0">
                <a:solidFill>
                  <a:srgbClr val="FA7918"/>
                </a:solidFill>
              </a:rPr>
              <a:t>Requests a specific dose </a:t>
            </a:r>
            <a:r>
              <a:rPr lang="en-US" smtClean="0"/>
              <a:t>of a </a:t>
            </a:r>
            <a:r>
              <a:rPr lang="en-US" smtClean="0">
                <a:solidFill>
                  <a:srgbClr val="FA7918"/>
                </a:solidFill>
              </a:rPr>
              <a:t>specific opioid </a:t>
            </a:r>
          </a:p>
          <a:p>
            <a:pPr lvl="1" eaLnBrk="1" hangingPunct="1"/>
            <a:r>
              <a:rPr lang="en-US" smtClean="0"/>
              <a:t>Request met with doubt and disdain</a:t>
            </a:r>
          </a:p>
          <a:p>
            <a:pPr lvl="1" eaLnBrk="1" hangingPunct="1"/>
            <a:r>
              <a:rPr lang="en-US" altLang="en-US" smtClean="0"/>
              <a:t>“</a:t>
            </a:r>
            <a:r>
              <a:rPr lang="en-US" smtClean="0"/>
              <a:t>Drug seeker, abuser</a:t>
            </a:r>
            <a:r>
              <a:rPr lang="en-US" altLang="en-US" smtClean="0"/>
              <a:t>”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75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Becoming a Difficult SCD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17yo AA with SCD. </a:t>
            </a:r>
          </a:p>
          <a:p>
            <a:pPr eaLnBrk="1" hangingPunct="1"/>
            <a:r>
              <a:rPr lang="en-US" sz="2800"/>
              <a:t>Admitted 8/3/09 for uncomplicated painful crisis</a:t>
            </a:r>
            <a:endParaRPr lang="en-US" sz="2400"/>
          </a:p>
          <a:p>
            <a:pPr eaLnBrk="1" hangingPunct="1"/>
            <a:r>
              <a:rPr lang="en-US" sz="2800"/>
              <a:t>Ran out of Tylenol #3, pain increased.  </a:t>
            </a:r>
          </a:p>
          <a:p>
            <a:pPr lvl="1" eaLnBrk="1" hangingPunct="1"/>
            <a:r>
              <a:rPr lang="en-US" sz="2400"/>
              <a:t>Had Vicodin from prior crisis, took, but no relief. </a:t>
            </a:r>
          </a:p>
          <a:p>
            <a:pPr eaLnBrk="1" hangingPunct="1"/>
            <a:r>
              <a:rPr lang="en-US" sz="2800"/>
              <a:t>PMH </a:t>
            </a:r>
          </a:p>
          <a:p>
            <a:pPr lvl="1" eaLnBrk="1" hangingPunct="1"/>
            <a:r>
              <a:rPr lang="en-US" smtClean="0"/>
              <a:t>2000-2009 hematologist at Portsmouth, and Newport News </a:t>
            </a:r>
          </a:p>
          <a:p>
            <a:pPr lvl="1" eaLnBrk="1" hangingPunct="1"/>
            <a:r>
              <a:rPr lang="en-US" sz="2400"/>
              <a:t>4/16/1998-2000 in Richmond</a:t>
            </a:r>
          </a:p>
          <a:p>
            <a:pPr lvl="2" eaLnBrk="1" hangingPunct="1"/>
            <a:r>
              <a:rPr lang="en-US" sz="2000"/>
              <a:t>3-4 clinic visits, 3 ED </a:t>
            </a:r>
            <a:r>
              <a:rPr lang="en-US" altLang="en-US" sz="2000"/>
              <a:t>‘</a:t>
            </a:r>
            <a:r>
              <a:rPr lang="en-US" sz="2000"/>
              <a:t>s 2 admits </a:t>
            </a:r>
          </a:p>
        </p:txBody>
      </p:sp>
    </p:spTree>
    <p:extLst>
      <p:ext uri="{BB962C8B-B14F-4D97-AF65-F5344CB8AC3E}">
        <p14:creationId xmlns:p14="http://schemas.microsoft.com/office/powerpoint/2010/main" val="770473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Ensuing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Numerous ED visits, admissions 2009-2015. </a:t>
            </a:r>
          </a:p>
          <a:p>
            <a:pPr eaLnBrk="1" hangingPunct="1"/>
            <a:r>
              <a:rPr lang="en-US" sz="3200"/>
              <a:t>Few clinic visits.</a:t>
            </a:r>
          </a:p>
          <a:p>
            <a:pPr eaLnBrk="1" hangingPunct="1"/>
            <a:r>
              <a:rPr lang="en-US" sz="3200"/>
              <a:t>Became one of the top 5 SCD utilizers at the hospital.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853274" y="1702099"/>
          <a:ext cx="4711093" cy="468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05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- September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13" y="1763713"/>
            <a:ext cx="8132762" cy="4824412"/>
          </a:xfrm>
        </p:spPr>
        <p:txBody>
          <a:bodyPr/>
          <a:lstStyle/>
          <a:p>
            <a:pPr eaLnBrk="1" hangingPunct="1"/>
            <a:r>
              <a:rPr lang="en-US" sz="2800"/>
              <a:t>Admission for sepsis (blood infection) and crisis 7/29/15-8/22/15.  </a:t>
            </a:r>
          </a:p>
          <a:p>
            <a:pPr lvl="1" eaLnBrk="1" hangingPunct="1"/>
            <a:r>
              <a:rPr lang="en-US" sz="1800"/>
              <a:t>Infected Port-A-Cath . </a:t>
            </a:r>
          </a:p>
          <a:p>
            <a:pPr eaLnBrk="1" hangingPunct="1"/>
            <a:r>
              <a:rPr lang="en-US" sz="2800"/>
              <a:t>Arrived in cardiac arrest 9/24/15. </a:t>
            </a:r>
            <a:endParaRPr lang="en-US" sz="2000"/>
          </a:p>
          <a:p>
            <a:pPr lvl="1" eaLnBrk="1" hangingPunct="1"/>
            <a:r>
              <a:rPr lang="en-US" sz="2000"/>
              <a:t>IV was already in arm, appears to have been at another hospital earlier 9/23/15.  </a:t>
            </a:r>
          </a:p>
          <a:p>
            <a:pPr lvl="1" eaLnBrk="1" hangingPunct="1"/>
            <a:r>
              <a:rPr lang="en-US" smtClean="0"/>
              <a:t>Dextrose X2 for initial glucose of only 17 </a:t>
            </a:r>
            <a:endParaRPr lang="en-US" sz="2000"/>
          </a:p>
          <a:p>
            <a:pPr lvl="1" eaLnBrk="1" hangingPunct="1"/>
            <a:r>
              <a:rPr lang="en-US" sz="2000"/>
              <a:t>Had been seen in ED two days earlier with crisis and a UTI.  Sent home.  </a:t>
            </a:r>
          </a:p>
          <a:p>
            <a:pPr eaLnBrk="1" hangingPunct="1"/>
            <a:r>
              <a:rPr lang="en-US" sz="2800"/>
              <a:t>Expired </a:t>
            </a:r>
          </a:p>
        </p:txBody>
      </p:sp>
    </p:spTree>
    <p:extLst>
      <p:ext uri="{BB962C8B-B14F-4D97-AF65-F5344CB8AC3E}">
        <p14:creationId xmlns:p14="http://schemas.microsoft.com/office/powerpoint/2010/main" val="2738749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and the </a:t>
            </a:r>
            <a:r>
              <a:rPr lang="en-US" altLang="en-US" smtClean="0"/>
              <a:t>“</a:t>
            </a:r>
            <a:r>
              <a:rPr lang="en-US" smtClean="0"/>
              <a:t>Difficult Patient</a:t>
            </a:r>
            <a:r>
              <a:rPr lang="en-US" altLang="en-US" smtClean="0"/>
              <a:t>”</a:t>
            </a:r>
            <a:r>
              <a:rPr lang="en-US" smtClean="0"/>
              <a:t> Conundrum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pPr eaLnBrk="1" hangingPunct="1"/>
            <a:r>
              <a:rPr lang="en-US" smtClean="0"/>
              <a:t>Convergence of SCD</a:t>
            </a:r>
            <a:r>
              <a:rPr lang="en-US" altLang="en-US" smtClean="0"/>
              <a:t>’</a:t>
            </a:r>
            <a:r>
              <a:rPr lang="en-US" smtClean="0"/>
              <a:t>s unique political, historical, cultural, medical, and psychological dimensions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en-US" smtClean="0"/>
              <a:t> distressing plight for pts.</a:t>
            </a:r>
          </a:p>
          <a:p>
            <a:pPr eaLnBrk="1" hangingPunct="1"/>
            <a:r>
              <a:rPr lang="en-US" smtClean="0"/>
              <a:t>Often classified as </a:t>
            </a:r>
            <a:r>
              <a:rPr lang="en-US" altLang="en-US" smtClean="0"/>
              <a:t>“</a:t>
            </a:r>
            <a:r>
              <a:rPr lang="en-US" smtClean="0"/>
              <a:t>difficult.</a:t>
            </a:r>
            <a:r>
              <a:rPr lang="en-US" altLang="en-US" smtClean="0"/>
              <a:t>”</a:t>
            </a:r>
            <a:endParaRPr lang="en-US" smtClean="0"/>
          </a:p>
          <a:p>
            <a:pPr lvl="1" eaLnBrk="1" hangingPunct="1"/>
            <a:r>
              <a:rPr lang="en-US" sz="2000"/>
              <a:t>Bergman EJ, Diamond NJ. Sickle cell disease and the "difficult patient</a:t>
            </a:r>
            <a:r>
              <a:rPr lang="en-US" altLang="en-US" sz="2000"/>
              <a:t>”</a:t>
            </a:r>
            <a:r>
              <a:rPr lang="en-US" sz="2000"/>
              <a:t> conundrum. Am J Bioeth. 2013;13(4):3-10. doi: 10.1080/15265161.2013.767954. PubMed PMID: 23514384.</a:t>
            </a:r>
          </a:p>
        </p:txBody>
      </p:sp>
    </p:spTree>
    <p:extLst>
      <p:ext uri="{BB962C8B-B14F-4D97-AF65-F5344CB8AC3E}">
        <p14:creationId xmlns:p14="http://schemas.microsoft.com/office/powerpoint/2010/main" val="193241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and the </a:t>
            </a:r>
            <a:r>
              <a:rPr lang="en-US" altLang="en-US" smtClean="0"/>
              <a:t>“</a:t>
            </a:r>
            <a:r>
              <a:rPr lang="en-US" smtClean="0"/>
              <a:t>Difficult Patient</a:t>
            </a:r>
            <a:r>
              <a:rPr lang="en-US" altLang="en-US" smtClean="0"/>
              <a:t>”</a:t>
            </a:r>
            <a:r>
              <a:rPr lang="en-US" smtClean="0"/>
              <a:t> Conundrum (cont</a:t>
            </a:r>
            <a:r>
              <a:rPr lang="en-US" altLang="en-US" smtClean="0"/>
              <a:t>’</a:t>
            </a:r>
            <a:r>
              <a:rPr lang="en-US" smtClean="0"/>
              <a:t>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558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Traditional understanding of the </a:t>
            </a:r>
            <a:r>
              <a:rPr lang="en-US" altLang="en-US" smtClean="0"/>
              <a:t>“</a:t>
            </a:r>
            <a:r>
              <a:rPr lang="en-US" smtClean="0"/>
              <a:t>difficult</a:t>
            </a:r>
            <a:r>
              <a:rPr lang="en-US" altLang="en-US" smtClean="0"/>
              <a:t>”</a:t>
            </a:r>
            <a:r>
              <a:rPr lang="en-US" smtClean="0"/>
              <a:t> patient warrants reevaluation</a:t>
            </a:r>
          </a:p>
          <a:p>
            <a:pPr marL="742950" lvl="2" indent="-342900" eaLnBrk="1" hangingPunct="1"/>
            <a:r>
              <a:rPr lang="en-US" smtClean="0"/>
              <a:t>Nuanced dimensions of SCD</a:t>
            </a:r>
          </a:p>
          <a:p>
            <a:pPr marL="742950" lvl="2" indent="-342900" eaLnBrk="1" hangingPunct="1"/>
            <a:r>
              <a:rPr lang="en-US" smtClean="0"/>
              <a:t>Barriers to care particular to SCD </a:t>
            </a:r>
          </a:p>
          <a:p>
            <a:pPr marL="742950" lvl="2" indent="-342900" eaLnBrk="1" hangingPunct="1"/>
            <a:r>
              <a:rPr lang="en-US" smtClean="0"/>
              <a:t>Need to redefine orthodox notions of the </a:t>
            </a:r>
            <a:r>
              <a:rPr lang="en-US" altLang="en-US" smtClean="0"/>
              <a:t>“</a:t>
            </a:r>
            <a:r>
              <a:rPr lang="en-US" smtClean="0"/>
              <a:t>difficult</a:t>
            </a:r>
            <a:r>
              <a:rPr lang="en-US" altLang="en-US" smtClean="0"/>
              <a:t>”</a:t>
            </a:r>
            <a:r>
              <a:rPr lang="en-US" smtClean="0"/>
              <a:t> patient. </a:t>
            </a:r>
          </a:p>
          <a:p>
            <a:pPr marL="742950" lvl="2" indent="-342900" eaLnBrk="1" hangingPunct="1"/>
            <a:r>
              <a:rPr lang="en-US" sz="1600"/>
              <a:t>Bergman EJ, Diamond NJ. Sickle cell disease and the "difficult patient</a:t>
            </a:r>
            <a:r>
              <a:rPr lang="en-US" altLang="en-US" sz="1600"/>
              <a:t>”</a:t>
            </a:r>
            <a:r>
              <a:rPr lang="en-US" sz="1600"/>
              <a:t> conundrum. Am J Bioeth. 2013;13(4):3-10. doi: 10.1080/15265161.2013.767954. PubMed PMID: 23514384.</a:t>
            </a:r>
          </a:p>
        </p:txBody>
      </p:sp>
    </p:spTree>
    <p:extLst>
      <p:ext uri="{BB962C8B-B14F-4D97-AF65-F5344CB8AC3E}">
        <p14:creationId xmlns:p14="http://schemas.microsoft.com/office/powerpoint/2010/main" val="1571867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15">
            <a:extLst>
              <a:ext uri="{FF2B5EF4-FFF2-40B4-BE49-F238E27FC236}">
                <a16:creationId xmlns="" xmlns:a16="http://schemas.microsoft.com/office/drawing/2014/main" id="{9B4BCE90-8A9F-43D4-95E7-8C2FBABFEB88}"/>
              </a:ext>
            </a:extLst>
          </p:cNvPr>
          <p:cNvSpPr/>
          <p:nvPr/>
        </p:nvSpPr>
        <p:spPr>
          <a:xfrm>
            <a:off x="5098767" y="985370"/>
            <a:ext cx="1308614" cy="402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C59F96-09E1-4AA6-B76B-EA04DF6FFE24}"/>
              </a:ext>
            </a:extLst>
          </p:cNvPr>
          <p:cNvSpPr txBox="1"/>
          <p:nvPr/>
        </p:nvSpPr>
        <p:spPr>
          <a:xfrm>
            <a:off x="6369628" y="1019413"/>
            <a:ext cx="183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E6C42C-D6D1-4B24-9D22-B60C28376C90}"/>
              </a:ext>
            </a:extLst>
          </p:cNvPr>
          <p:cNvSpPr txBox="1"/>
          <p:nvPr/>
        </p:nvSpPr>
        <p:spPr>
          <a:xfrm>
            <a:off x="8602083" y="2160989"/>
            <a:ext cx="3395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Rename your Zoom screen,  with your name and organization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72493"/>
            <a:ext cx="8403078" cy="5400137"/>
            <a:chOff x="0" y="472493"/>
            <a:chExt cx="8403078" cy="5400137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93"/>
              <a:ext cx="8403078" cy="54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90" y="3039423"/>
              <a:ext cx="6077798" cy="1181265"/>
            </a:xfrm>
            <a:prstGeom prst="rect">
              <a:avLst/>
            </a:prstGeom>
          </p:spPr>
        </p:pic>
      </p:grpSp>
      <p:sp>
        <p:nvSpPr>
          <p:cNvPr id="4" name="Left Arrow 3"/>
          <p:cNvSpPr/>
          <p:nvPr/>
        </p:nvSpPr>
        <p:spPr>
          <a:xfrm>
            <a:off x="5913120" y="1158240"/>
            <a:ext cx="1082040" cy="229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Prodigy and </a:t>
            </a:r>
            <a:r>
              <a:rPr lang="en-US" altLang="en-US" dirty="0" smtClean="0"/>
              <a:t>“</a:t>
            </a:r>
            <a:r>
              <a:rPr lang="en-US" dirty="0" smtClean="0"/>
              <a:t>The Most Racist Judge in Nassau County</a:t>
            </a:r>
            <a:r>
              <a:rPr lang="en-US" altLang="en-US" dirty="0" smtClean="0"/>
              <a:t>”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111817" y="3244334"/>
            <a:ext cx="596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https://www.youtube.com/watch?v=WRdR-tX6eiw&amp;t=24s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93034"/>
            <a:ext cx="9287164" cy="4941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5491" y="2540000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Play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7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Survival in SCD may be going down due to poor quality of care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544" b="16544"/>
          <a:stretch>
            <a:fillRect/>
          </a:stretch>
        </p:blipFill>
        <p:spPr>
          <a:xfrm>
            <a:off x="2057401" y="1687514"/>
            <a:ext cx="8208963" cy="4408487"/>
          </a:xfrm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8458200" y="2819400"/>
            <a:ext cx="990600" cy="76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057400" y="1676401"/>
            <a:ext cx="3581400" cy="4525963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effectLst/>
                <a:ea typeface="+mn-ea"/>
              </a:rPr>
              <a:t>1979 to 2005</a:t>
            </a:r>
          </a:p>
          <a:p>
            <a:pPr lvl="1">
              <a:defRPr/>
            </a:pPr>
            <a:r>
              <a:rPr lang="en-US" sz="1400" dirty="0">
                <a:solidFill>
                  <a:schemeClr val="bg2"/>
                </a:solidFill>
                <a:effectLst/>
                <a:ea typeface="+mn-ea"/>
              </a:rPr>
              <a:t>The overall SCD mortality rate increased 0.7% (p&lt;0.001) each year </a:t>
            </a:r>
          </a:p>
          <a:p>
            <a:pPr lvl="1">
              <a:defRPr/>
            </a:pPr>
            <a:r>
              <a:rPr lang="en-US" sz="1400" dirty="0">
                <a:solidFill>
                  <a:schemeClr val="bg2"/>
                </a:solidFill>
                <a:effectLst/>
                <a:ea typeface="+mn-ea"/>
              </a:rPr>
              <a:t>The pediatric SCD mortality rate decreased by 3% (p&lt;0.001) </a:t>
            </a:r>
            <a:endParaRPr lang="en-US" sz="1800" dirty="0">
              <a:solidFill>
                <a:schemeClr val="bg2"/>
              </a:solidFill>
              <a:effectLst/>
              <a:ea typeface="+mn-ea"/>
            </a:endParaRPr>
          </a:p>
          <a:p>
            <a:pPr lvl="1">
              <a:defRPr/>
            </a:pPr>
            <a:r>
              <a:rPr lang="en-US" sz="1400" dirty="0">
                <a:solidFill>
                  <a:schemeClr val="bg2"/>
                </a:solidFill>
                <a:effectLst/>
                <a:ea typeface="+mn-ea"/>
              </a:rPr>
              <a:t>The adult (&gt;19 years of age) mortality rate increased by 1% (p&lt;0.001) each year </a:t>
            </a:r>
          </a:p>
          <a:p>
            <a:pPr lvl="2">
              <a:defRPr/>
            </a:pPr>
            <a:r>
              <a:rPr lang="en-US" sz="1050" dirty="0">
                <a:solidFill>
                  <a:schemeClr val="bg2"/>
                </a:solidFill>
                <a:effectLst/>
                <a:ea typeface="+mn-ea"/>
              </a:rPr>
              <a:t>It seems unlikely that this increase is due merely to an influx of younger patients surviving to adulthood and may reflect a lack of access to high-quality care for adults with SCD</a:t>
            </a:r>
          </a:p>
          <a:p>
            <a:pPr lvl="3">
              <a:defRPr/>
            </a:pPr>
            <a:r>
              <a:rPr lang="en-US" sz="650" dirty="0" err="1">
                <a:solidFill>
                  <a:schemeClr val="bg2"/>
                </a:solidFill>
                <a:effectLst/>
                <a:ea typeface="+mn-ea"/>
              </a:rPr>
              <a:t>Lanzkron</a:t>
            </a:r>
            <a:r>
              <a:rPr lang="en-US" sz="650" dirty="0">
                <a:solidFill>
                  <a:schemeClr val="bg2"/>
                </a:solidFill>
                <a:effectLst/>
                <a:ea typeface="+mn-ea"/>
              </a:rPr>
              <a:t> S, Carroll CP, Haywood C Jr. Mortality rates and age at death from sickle cell disease: U.S., 1979-2005. Public Health Rep. 2013 Mar-Apr;128(2):110-6. PubMed PMID: 23450875; PubMed Central PMCID: PMC3560868.</a:t>
            </a:r>
          </a:p>
          <a:p>
            <a:pPr lvl="2">
              <a:defRPr/>
            </a:pPr>
            <a:endParaRPr lang="en-US" sz="1050" dirty="0">
              <a:solidFill>
                <a:schemeClr val="bg2"/>
              </a:solidFill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5690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Difficult SCD Patients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Medical</a:t>
            </a:r>
          </a:p>
          <a:p>
            <a:pPr eaLnBrk="1" hangingPunct="1"/>
            <a:r>
              <a:rPr lang="en-US" smtClean="0"/>
              <a:t>Attitudinal (patient)</a:t>
            </a:r>
          </a:p>
          <a:p>
            <a:pPr eaLnBrk="1" hangingPunct="1"/>
            <a:r>
              <a:rPr lang="en-US" smtClean="0"/>
              <a:t>Attitudinal (clinicians)</a:t>
            </a:r>
          </a:p>
          <a:p>
            <a:pPr eaLnBrk="1" hangingPunct="1"/>
            <a:r>
              <a:rPr lang="en-US" smtClean="0"/>
              <a:t>Social (for patient)</a:t>
            </a:r>
          </a:p>
          <a:p>
            <a:pPr eaLnBrk="1" hangingPunct="1"/>
            <a:r>
              <a:rPr lang="en-US" smtClean="0"/>
              <a:t>Cultural (for the treating team)</a:t>
            </a:r>
          </a:p>
          <a:p>
            <a:pPr eaLnBrk="1" hangingPunct="1"/>
            <a:r>
              <a:rPr lang="en-US" smtClean="0"/>
              <a:t>Financial</a:t>
            </a:r>
          </a:p>
          <a:p>
            <a:pPr eaLnBrk="1" hangingPunct="1"/>
            <a:r>
              <a:rPr lang="en-US" smtClean="0"/>
              <a:t>Transportation-access to care</a:t>
            </a:r>
          </a:p>
          <a:p>
            <a:pPr eaLnBrk="1" hangingPunct="1"/>
            <a:r>
              <a:rPr lang="en-US" smtClean="0"/>
              <a:t>Opioids (just, yet safe prescribing)</a:t>
            </a:r>
          </a:p>
        </p:txBody>
      </p:sp>
    </p:spTree>
    <p:extLst>
      <p:ext uri="{BB962C8B-B14F-4D97-AF65-F5344CB8AC3E}">
        <p14:creationId xmlns:p14="http://schemas.microsoft.com/office/powerpoint/2010/main" val="306966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Best of times</a:t>
            </a:r>
          </a:p>
          <a:p>
            <a:pPr lvl="1" eaLnBrk="1" hangingPunct="1"/>
            <a:r>
              <a:rPr lang="en-US" smtClean="0"/>
              <a:t>After 100 years of neglect, a phalanx of new SCD drug treatments, stem cell/bone marrow transplant, and gene therapy </a:t>
            </a:r>
          </a:p>
          <a:p>
            <a:pPr lvl="1" eaLnBrk="1" hangingPunct="1"/>
            <a:r>
              <a:rPr lang="en-US" smtClean="0"/>
              <a:t>Led by industry</a:t>
            </a:r>
          </a:p>
          <a:p>
            <a:pPr lvl="1" eaLnBrk="1" hangingPunct="1"/>
            <a:r>
              <a:rPr lang="en-US" smtClean="0"/>
              <a:t>Incentivized by government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Worst of times</a:t>
            </a:r>
          </a:p>
          <a:p>
            <a:pPr lvl="1" eaLnBrk="1" hangingPunct="1"/>
            <a:r>
              <a:rPr lang="en-US" smtClean="0"/>
              <a:t>Patients often aren</a:t>
            </a:r>
            <a:r>
              <a:rPr lang="en-US" altLang="en-US" smtClean="0"/>
              <a:t>’</a:t>
            </a:r>
            <a:r>
              <a:rPr lang="en-US" smtClean="0"/>
              <a:t>t offered, and often don</a:t>
            </a:r>
            <a:r>
              <a:rPr lang="en-US" altLang="en-US" smtClean="0"/>
              <a:t>’</a:t>
            </a:r>
            <a:r>
              <a:rPr lang="en-US" smtClean="0"/>
              <a:t>t/won</a:t>
            </a:r>
            <a:r>
              <a:rPr lang="en-US" altLang="en-US" smtClean="0"/>
              <a:t>’</a:t>
            </a:r>
            <a:r>
              <a:rPr lang="en-US" smtClean="0"/>
              <a:t>t adhere to hydroxyurea, the only FDA-approved SCD drug treatment</a:t>
            </a:r>
          </a:p>
          <a:p>
            <a:pPr lvl="1" eaLnBrk="1" hangingPunct="1"/>
            <a:r>
              <a:rPr lang="en-US" smtClean="0"/>
              <a:t>New treatments will be expensive, may be inaccessible</a:t>
            </a:r>
          </a:p>
        </p:txBody>
      </p:sp>
    </p:spTree>
    <p:extLst>
      <p:ext uri="{BB962C8B-B14F-4D97-AF65-F5344CB8AC3E}">
        <p14:creationId xmlns:p14="http://schemas.microsoft.com/office/powerpoint/2010/main" val="2092998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1" y="1600200"/>
            <a:ext cx="4130675" cy="4114800"/>
          </a:xfrm>
        </p:spPr>
        <p:txBody>
          <a:bodyPr/>
          <a:lstStyle/>
          <a:p>
            <a:pPr eaLnBrk="1" hangingPunct="1"/>
            <a:r>
              <a:rPr lang="en-US" smtClean="0"/>
              <a:t>Age of Wisdom</a:t>
            </a:r>
          </a:p>
          <a:p>
            <a:pPr lvl="1" eaLnBrk="1" hangingPunct="1"/>
            <a:r>
              <a:rPr lang="en-US" smtClean="0"/>
              <a:t>Number of patients with SCD in US, in world better determined</a:t>
            </a:r>
          </a:p>
          <a:p>
            <a:pPr lvl="1" eaLnBrk="1" hangingPunct="1"/>
            <a:r>
              <a:rPr lang="en-US" smtClean="0"/>
              <a:t>Biology(ies) of SCD far better understood</a:t>
            </a:r>
          </a:p>
          <a:p>
            <a:pPr lvl="1" eaLnBrk="1" hangingPunct="1"/>
            <a:r>
              <a:rPr lang="en-US" smtClean="0"/>
              <a:t>Elucidation of genetics of SCD has spawned an entire biomedical scientific genre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 of Foolishness</a:t>
            </a:r>
          </a:p>
          <a:p>
            <a:pPr lvl="1" eaLnBrk="1" hangingPunct="1"/>
            <a:r>
              <a:rPr lang="en-US" smtClean="0"/>
              <a:t>Adequate opioid drug treatment for SCD, chronic non-cancer pain now being denied, as part of war on opioid abuse and opioid-induced deaths</a:t>
            </a:r>
          </a:p>
        </p:txBody>
      </p:sp>
    </p:spTree>
    <p:extLst>
      <p:ext uri="{BB962C8B-B14F-4D97-AF65-F5344CB8AC3E}">
        <p14:creationId xmlns:p14="http://schemas.microsoft.com/office/powerpoint/2010/main" val="829186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Epoch of Belief</a:t>
            </a:r>
          </a:p>
          <a:p>
            <a:pPr lvl="1" eaLnBrk="1" hangingPunct="1"/>
            <a:r>
              <a:rPr lang="en-US" smtClean="0"/>
              <a:t>Pediatricians, NMA, ASH, CDC, HRSA, NIH believe SCD is important, and they should pursue policies to better care for SCD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Epoch of incredulity</a:t>
            </a:r>
          </a:p>
          <a:p>
            <a:pPr lvl="1" eaLnBrk="1" hangingPunct="1"/>
            <a:r>
              <a:rPr lang="en-US" smtClean="0"/>
              <a:t>SCD Patients still don</a:t>
            </a:r>
            <a:r>
              <a:rPr lang="en-US" altLang="en-US" smtClean="0"/>
              <a:t>’</a:t>
            </a:r>
            <a:r>
              <a:rPr lang="en-US" smtClean="0"/>
              <a:t>t trust health care system</a:t>
            </a:r>
          </a:p>
          <a:p>
            <a:pPr lvl="1" eaLnBrk="1" hangingPunct="1"/>
            <a:r>
              <a:rPr lang="en-US" smtClean="0"/>
              <a:t>Adult doctors, hematologists, even generalists, don</a:t>
            </a:r>
            <a:r>
              <a:rPr lang="en-US" altLang="en-US" smtClean="0"/>
              <a:t>’</a:t>
            </a:r>
            <a:r>
              <a:rPr lang="en-US" smtClean="0"/>
              <a:t>t or won</a:t>
            </a:r>
            <a:r>
              <a:rPr lang="en-US" altLang="en-US" smtClean="0"/>
              <a:t>’</a:t>
            </a:r>
            <a:r>
              <a:rPr lang="en-US" smtClean="0"/>
              <a:t>t take care of SCD patients </a:t>
            </a:r>
          </a:p>
        </p:txBody>
      </p:sp>
    </p:spTree>
    <p:extLst>
      <p:ext uri="{BB962C8B-B14F-4D97-AF65-F5344CB8AC3E}">
        <p14:creationId xmlns:p14="http://schemas.microsoft.com/office/powerpoint/2010/main" val="425088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Season of Light</a:t>
            </a:r>
          </a:p>
          <a:p>
            <a:pPr lvl="1" eaLnBrk="1" hangingPunct="1"/>
            <a:r>
              <a:rPr lang="en-US" smtClean="0"/>
              <a:t>Patients with SCD living longer than ever before</a:t>
            </a:r>
          </a:p>
          <a:p>
            <a:pPr lvl="1" eaLnBrk="1" hangingPunct="1"/>
            <a:r>
              <a:rPr lang="en-US" smtClean="0"/>
              <a:t>2/3 of SCD patients are now adults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Season of Darkness</a:t>
            </a:r>
          </a:p>
          <a:p>
            <a:pPr lvl="1" eaLnBrk="1" hangingPunct="1"/>
            <a:r>
              <a:rPr lang="en-US" smtClean="0"/>
              <a:t>The growth in lifespan really is really due to childhood care, not adult care </a:t>
            </a:r>
          </a:p>
          <a:p>
            <a:pPr lvl="1" eaLnBrk="1" hangingPunct="1"/>
            <a:r>
              <a:rPr lang="en-US" smtClean="0"/>
              <a:t>The survival curve suggests adults with SCD cannot look forward to further extensions of life right now</a:t>
            </a:r>
          </a:p>
        </p:txBody>
      </p:sp>
    </p:spTree>
    <p:extLst>
      <p:ext uri="{BB962C8B-B14F-4D97-AF65-F5344CB8AC3E}">
        <p14:creationId xmlns:p14="http://schemas.microsoft.com/office/powerpoint/2010/main" val="787532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SCD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Spring of Hope</a:t>
            </a:r>
          </a:p>
          <a:p>
            <a:pPr eaLnBrk="1" hangingPunct="1"/>
            <a:r>
              <a:rPr lang="en-US" smtClean="0"/>
              <a:t>We have everything before us</a:t>
            </a:r>
          </a:p>
          <a:p>
            <a:pPr eaLnBrk="1" hangingPunct="1"/>
            <a:r>
              <a:rPr lang="en-US" smtClean="0"/>
              <a:t>We are all going direct to Heaven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Winter of despair</a:t>
            </a:r>
          </a:p>
          <a:p>
            <a:pPr eaLnBrk="1" hangingPunct="1"/>
            <a:r>
              <a:rPr lang="en-US" smtClean="0"/>
              <a:t>We have nothing before us</a:t>
            </a:r>
          </a:p>
          <a:p>
            <a:pPr eaLnBrk="1" hangingPunct="1"/>
            <a:r>
              <a:rPr lang="en-US" smtClean="0"/>
              <a:t>We are all going direct the other way</a:t>
            </a:r>
          </a:p>
        </p:txBody>
      </p:sp>
    </p:spTree>
    <p:extLst>
      <p:ext uri="{BB962C8B-B14F-4D97-AF65-F5344CB8AC3E}">
        <p14:creationId xmlns:p14="http://schemas.microsoft.com/office/powerpoint/2010/main" val="589463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743200"/>
            <a:ext cx="7772400" cy="1143000"/>
          </a:xfrm>
        </p:spPr>
        <p:txBody>
          <a:bodyPr/>
          <a:lstStyle/>
          <a:p>
            <a:r>
              <a:rPr lang="ja-JP" altLang="en-US" smtClean="0">
                <a:cs typeface="Arial" panose="020B0604020202020204" pitchFamily="34" charset="0"/>
              </a:rPr>
              <a:t>“</a:t>
            </a:r>
            <a:r>
              <a:rPr lang="en-US" altLang="ja-JP" smtClean="0">
                <a:cs typeface="Arial" panose="020B0604020202020204" pitchFamily="34" charset="0"/>
              </a:rPr>
              <a:t>To know syphilis is to know medicine.</a:t>
            </a:r>
            <a:r>
              <a:rPr lang="ja-JP" altLang="en-US" smtClean="0">
                <a:cs typeface="Arial" panose="020B0604020202020204" pitchFamily="34" charset="0"/>
              </a:rPr>
              <a:t>”</a:t>
            </a: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Sir William Osler</a:t>
            </a:r>
          </a:p>
        </p:txBody>
      </p:sp>
      <p:sp>
        <p:nvSpPr>
          <p:cNvPr id="507908" name="Freeform 4"/>
          <p:cNvSpPr>
            <a:spLocks/>
          </p:cNvSpPr>
          <p:nvPr/>
        </p:nvSpPr>
        <p:spPr bwMode="auto">
          <a:xfrm>
            <a:off x="5192713" y="2695575"/>
            <a:ext cx="1885950" cy="566738"/>
          </a:xfrm>
          <a:custGeom>
            <a:avLst/>
            <a:gdLst>
              <a:gd name="T0" fmla="*/ 0 w 1188"/>
              <a:gd name="T1" fmla="*/ 566738 h 357"/>
              <a:gd name="T2" fmla="*/ 479425 w 1188"/>
              <a:gd name="T3" fmla="*/ 465138 h 357"/>
              <a:gd name="T4" fmla="*/ 869950 w 1188"/>
              <a:gd name="T5" fmla="*/ 319088 h 357"/>
              <a:gd name="T6" fmla="*/ 1073150 w 1188"/>
              <a:gd name="T7" fmla="*/ 290513 h 357"/>
              <a:gd name="T8" fmla="*/ 1306513 w 1188"/>
              <a:gd name="T9" fmla="*/ 247650 h 357"/>
              <a:gd name="T10" fmla="*/ 1566863 w 1188"/>
              <a:gd name="T11" fmla="*/ 146050 h 357"/>
              <a:gd name="T12" fmla="*/ 1727200 w 1188"/>
              <a:gd name="T13" fmla="*/ 73025 h 357"/>
              <a:gd name="T14" fmla="*/ 1814513 w 1188"/>
              <a:gd name="T15" fmla="*/ 44450 h 357"/>
              <a:gd name="T16" fmla="*/ 1843088 w 1188"/>
              <a:gd name="T17" fmla="*/ 14288 h 357"/>
              <a:gd name="T18" fmla="*/ 1885950 w 1188"/>
              <a:gd name="T19" fmla="*/ 0 h 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8" h="357">
                <a:moveTo>
                  <a:pt x="0" y="357"/>
                </a:moveTo>
                <a:cubicBezTo>
                  <a:pt x="101" y="346"/>
                  <a:pt x="205" y="325"/>
                  <a:pt x="302" y="293"/>
                </a:cubicBezTo>
                <a:cubicBezTo>
                  <a:pt x="385" y="266"/>
                  <a:pt x="464" y="226"/>
                  <a:pt x="548" y="201"/>
                </a:cubicBezTo>
                <a:cubicBezTo>
                  <a:pt x="601" y="185"/>
                  <a:pt x="604" y="192"/>
                  <a:pt x="676" y="183"/>
                </a:cubicBezTo>
                <a:cubicBezTo>
                  <a:pt x="725" y="177"/>
                  <a:pt x="773" y="163"/>
                  <a:pt x="823" y="156"/>
                </a:cubicBezTo>
                <a:cubicBezTo>
                  <a:pt x="875" y="128"/>
                  <a:pt x="929" y="104"/>
                  <a:pt x="987" y="92"/>
                </a:cubicBezTo>
                <a:cubicBezTo>
                  <a:pt x="1024" y="73"/>
                  <a:pt x="1049" y="57"/>
                  <a:pt x="1088" y="46"/>
                </a:cubicBezTo>
                <a:cubicBezTo>
                  <a:pt x="1107" y="41"/>
                  <a:pt x="1143" y="28"/>
                  <a:pt x="1143" y="28"/>
                </a:cubicBezTo>
                <a:cubicBezTo>
                  <a:pt x="1149" y="22"/>
                  <a:pt x="1154" y="14"/>
                  <a:pt x="1161" y="9"/>
                </a:cubicBezTo>
                <a:cubicBezTo>
                  <a:pt x="1169" y="4"/>
                  <a:pt x="1188" y="0"/>
                  <a:pt x="118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5486401" y="2209801"/>
            <a:ext cx="1285875" cy="708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sickle cell</a:t>
            </a:r>
          </a:p>
        </p:txBody>
      </p:sp>
    </p:spTree>
    <p:extLst>
      <p:ext uri="{BB962C8B-B14F-4D97-AF65-F5344CB8AC3E}">
        <p14:creationId xmlns:p14="http://schemas.microsoft.com/office/powerpoint/2010/main" val="27291787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Primary Care in SCD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33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0" y="403625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Unmute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5A705A-9444-4171-90EA-353A9383B614}"/>
              </a:ext>
            </a:extLst>
          </p:cNvPr>
          <p:cNvSpPr txBox="1"/>
          <p:nvPr/>
        </p:nvSpPr>
        <p:spPr>
          <a:xfrm>
            <a:off x="8572919" y="1947615"/>
            <a:ext cx="34281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 all on </a:t>
            </a:r>
            <a:r>
              <a:rPr lang="en-US" sz="2400" dirty="0">
                <a:solidFill>
                  <a:srgbClr val="FF0000"/>
                </a:solidFill>
              </a:rPr>
              <a:t>mute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please </a:t>
            </a:r>
            <a:r>
              <a:rPr lang="en-US" sz="2400" dirty="0">
                <a:solidFill>
                  <a:srgbClr val="00B050"/>
                </a:solidFill>
              </a:rPr>
              <a:t>unmute</a:t>
            </a:r>
            <a:r>
              <a:rPr lang="en-US" sz="2400" dirty="0"/>
              <a:t> to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joining by telephone audio only, </a:t>
            </a:r>
            <a:r>
              <a:rPr lang="en-US" sz="2400" dirty="0">
                <a:solidFill>
                  <a:schemeClr val="accent2"/>
                </a:solidFill>
              </a:rPr>
              <a:t>*6</a:t>
            </a:r>
            <a:r>
              <a:rPr lang="en-US" sz="2400" dirty="0"/>
              <a:t> to mute and unmute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2854989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28365" y="4093320"/>
            <a:ext cx="331470" cy="125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/>
              <a:t>The Prism of SCD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315200" y="1600200"/>
            <a:ext cx="2895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>
                <a:solidFill>
                  <a:srgbClr val="FA7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Vulnerable Patient 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 Medical care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and modify patient attitude to foster trust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Adjust clinician attitudes to foster trust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 for social support for patient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Cultural sensitivity/competence for treating team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Financial support for treaters and patient, caregivers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Transportation, improved access to care</a:t>
            </a:r>
          </a:p>
          <a:p>
            <a:pPr lvl="1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Opioids- adopt just, yet safe prescribing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2888" y="1600200"/>
            <a:ext cx="2743201" cy="1938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A7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000">
                <a:solidFill>
                  <a:srgbClr val="FA7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Difficult</a:t>
            </a:r>
            <a:r>
              <a:rPr lang="en-US" altLang="en-US" sz="2000">
                <a:solidFill>
                  <a:srgbClr val="FA7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sz="2000">
                <a:solidFill>
                  <a:srgbClr val="FA7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Patient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Avoid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</a:t>
            </a: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give in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</a:t>
            </a: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allow abuse (of you or opioids)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59226" y="2362200"/>
            <a:ext cx="3355975" cy="2438400"/>
            <a:chOff x="2435467" y="2362200"/>
            <a:chExt cx="3355733" cy="2438400"/>
          </a:xfrm>
        </p:grpSpPr>
        <p:grpSp>
          <p:nvGrpSpPr>
            <p:cNvPr id="32781" name="Group 13"/>
            <p:cNvGrpSpPr>
              <a:grpSpLocks/>
            </p:cNvGrpSpPr>
            <p:nvPr/>
          </p:nvGrpSpPr>
          <p:grpSpPr bwMode="auto">
            <a:xfrm>
              <a:off x="2435467" y="2362200"/>
              <a:ext cx="3355733" cy="2438400"/>
              <a:chOff x="2435467" y="2362200"/>
              <a:chExt cx="3355733" cy="2438400"/>
            </a:xfrm>
          </p:grpSpPr>
          <p:grpSp>
            <p:nvGrpSpPr>
              <p:cNvPr id="32783" name="Group 10"/>
              <p:cNvGrpSpPr>
                <a:grpSpLocks/>
              </p:cNvGrpSpPr>
              <p:nvPr/>
            </p:nvGrpSpPr>
            <p:grpSpPr bwMode="auto">
              <a:xfrm>
                <a:off x="3200400" y="2362200"/>
                <a:ext cx="2590800" cy="2438400"/>
                <a:chOff x="3200400" y="2362200"/>
                <a:chExt cx="2590800" cy="2438400"/>
              </a:xfrm>
            </p:grpSpPr>
            <p:pic>
              <p:nvPicPr>
                <p:cNvPr id="32786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0" y="2391148"/>
                  <a:ext cx="2590800" cy="2393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Isosceles Triangle 6"/>
                <p:cNvSpPr>
                  <a:spLocks noChangeArrowheads="1"/>
                </p:cNvSpPr>
                <p:nvPr/>
              </p:nvSpPr>
              <p:spPr bwMode="auto">
                <a:xfrm>
                  <a:off x="3200587" y="2362200"/>
                  <a:ext cx="2590613" cy="24384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alpha val="54117"/>
                  </a:schemeClr>
                </a:solidFill>
                <a:ln w="9525">
                  <a:solidFill>
                    <a:srgbClr val="5D567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2" name="Right Triangle 11"/>
              <p:cNvSpPr>
                <a:spLocks noChangeArrowheads="1"/>
              </p:cNvSpPr>
              <p:nvPr/>
            </p:nvSpPr>
            <p:spPr bwMode="auto">
              <a:xfrm flipV="1">
                <a:off x="3200587" y="2362200"/>
                <a:ext cx="1295307" cy="2438400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rgbClr val="5D5679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 rot="1593555">
                <a:off x="2435467" y="2709863"/>
                <a:ext cx="1595323" cy="7048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5D5679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2667225" y="2819400"/>
              <a:ext cx="1219112" cy="6096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7315200" y="2286000"/>
            <a:ext cx="533400" cy="1676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7315200" y="1981200"/>
            <a:ext cx="457200" cy="1676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7315200" y="2819400"/>
            <a:ext cx="533400" cy="1371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7315200" y="3352800"/>
            <a:ext cx="533400" cy="914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7315200" y="3733800"/>
            <a:ext cx="5334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7315200" y="4267200"/>
            <a:ext cx="533400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7315200" y="4572000"/>
            <a:ext cx="5334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  <a:stCxn id="7" idx="4"/>
          </p:cNvCxnSpPr>
          <p:nvPr/>
        </p:nvCxnSpPr>
        <p:spPr bwMode="auto">
          <a:xfrm>
            <a:off x="7315200" y="4800600"/>
            <a:ext cx="53340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3700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Sickle Cell Adult Provider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913" y="2236788"/>
            <a:ext cx="7772400" cy="3752850"/>
          </a:xfrm>
          <a:solidFill>
            <a:schemeClr val="tx2">
              <a:alpha val="52000"/>
            </a:schemeClr>
          </a:solidFill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hlinkClick r:id="rId2"/>
              </a:rPr>
              <a:t>www.scapn.net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lvl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2/3 of all SCD patients are adults </a:t>
            </a:r>
          </a:p>
          <a:p>
            <a:pPr lvl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Research and Resources for Collaboration needed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lvl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SCAPN=Network with Adult Sickle Cell Providers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lvl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Patient Care Resources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10000" y="1444626"/>
            <a:ext cx="4572000" cy="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		 </a:t>
            </a:r>
            <a:r>
              <a:rPr lang="en-US" sz="1800" b="1">
                <a:solidFill>
                  <a:srgbClr val="FFFFFF"/>
                </a:solidFill>
              </a:rPr>
              <a:t> 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0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SINERGe:</a:t>
            </a:r>
            <a:br>
              <a:rPr lang="en-US" sz="4000"/>
            </a:br>
            <a:r>
              <a:rPr lang="en-US" sz="2800"/>
              <a:t>HRSA Northeastern Demonstration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Funded by Health Resources and Services Administration</a:t>
            </a:r>
          </a:p>
          <a:p>
            <a:r>
              <a:rPr lang="en-US" sz="2800"/>
              <a:t>7 States </a:t>
            </a:r>
          </a:p>
          <a:p>
            <a:r>
              <a:rPr lang="en-US" sz="2800"/>
              <a:t>Increase number of providers of adult care in SCD</a:t>
            </a:r>
          </a:p>
          <a:p>
            <a:r>
              <a:rPr lang="en-US" sz="2800"/>
              <a:t>Increase number of providers prescribing hydroxyurea</a:t>
            </a:r>
          </a:p>
          <a:p>
            <a:r>
              <a:rPr lang="en-US" sz="2800"/>
              <a:t>Increase number of patients receiving care from SCD </a:t>
            </a:r>
            <a:r>
              <a:rPr lang="mr-IN" sz="2800"/>
              <a:t>–</a:t>
            </a:r>
            <a:r>
              <a:rPr lang="en-US" sz="2800"/>
              <a:t>savvy providers 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15695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938339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 err="1">
                <a:ea typeface="+mj-ea"/>
              </a:rPr>
              <a:t>SCCoPE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sz="3600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Sickle Cell Community Physician Exchange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3265489" y="1925638"/>
            <a:ext cx="1285875" cy="1128712"/>
            <a:chOff x="1740859" y="1926307"/>
            <a:chExt cx="1287023" cy="1128312"/>
          </a:xfrm>
        </p:grpSpPr>
        <p:grpSp>
          <p:nvGrpSpPr>
            <p:cNvPr id="40964" name="Group 5"/>
            <p:cNvGrpSpPr>
              <a:grpSpLocks noChangeAspect="1"/>
            </p:cNvGrpSpPr>
            <p:nvPr/>
          </p:nvGrpSpPr>
          <p:grpSpPr bwMode="auto">
            <a:xfrm>
              <a:off x="1740859" y="1926307"/>
              <a:ext cx="1287023" cy="1128312"/>
              <a:chOff x="1783673" y="3738457"/>
              <a:chExt cx="1120147" cy="972868"/>
            </a:xfrm>
          </p:grpSpPr>
          <p:sp>
            <p:nvSpPr>
              <p:cNvPr id="4" name="Curved Down Arrow 3"/>
              <p:cNvSpPr>
                <a:spLocks noChangeArrowheads="1"/>
              </p:cNvSpPr>
              <p:nvPr/>
            </p:nvSpPr>
            <p:spPr bwMode="auto">
              <a:xfrm>
                <a:off x="1833616" y="3738457"/>
                <a:ext cx="1070204" cy="442337"/>
              </a:xfrm>
              <a:prstGeom prst="curvedDownArrow">
                <a:avLst>
                  <a:gd name="adj1" fmla="val 25001"/>
                  <a:gd name="adj2" fmla="val 50002"/>
                  <a:gd name="adj3" fmla="val 25000"/>
                </a:avLst>
              </a:prstGeom>
              <a:solidFill>
                <a:srgbClr val="800000"/>
              </a:solidFill>
              <a:ln w="9525">
                <a:solidFill>
                  <a:srgbClr val="5D5679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C55A11"/>
                  </a:solidFill>
                </a:endParaRPr>
              </a:p>
            </p:txBody>
          </p:sp>
          <p:sp>
            <p:nvSpPr>
              <p:cNvPr id="5" name="Curved Down Arrow 4"/>
              <p:cNvSpPr>
                <a:spLocks noChangeArrowheads="1"/>
              </p:cNvSpPr>
              <p:nvPr/>
            </p:nvSpPr>
            <p:spPr bwMode="auto">
              <a:xfrm flipH="1" flipV="1">
                <a:off x="1783673" y="4268988"/>
                <a:ext cx="1070204" cy="442337"/>
              </a:xfrm>
              <a:prstGeom prst="curvedDownArrow">
                <a:avLst>
                  <a:gd name="adj1" fmla="val 25001"/>
                  <a:gd name="adj2" fmla="val 50002"/>
                  <a:gd name="adj3" fmla="val 25000"/>
                </a:avLst>
              </a:prstGeom>
              <a:solidFill>
                <a:srgbClr val="800000"/>
              </a:solidFill>
              <a:ln w="9525">
                <a:solidFill>
                  <a:srgbClr val="5D5679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C55A11"/>
                  </a:solidFill>
                </a:endParaRPr>
              </a:p>
            </p:txBody>
          </p:sp>
        </p:grp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2391015" y="2068989"/>
              <a:ext cx="5349" cy="85399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triangle" w="lg" len="med"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967391" y="2489924"/>
              <a:ext cx="85524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 type="triangle" w="lg" len="med"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66522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smtClean="0"/>
              <a:t>SCD Adult Patients: </a:t>
            </a:r>
            <a:br>
              <a:rPr lang="en-US" smtClean="0"/>
            </a:br>
            <a:r>
              <a:rPr lang="en-US" sz="2800"/>
              <a:t>SHIP HU Contacts (15 yrs or older)</a:t>
            </a:r>
          </a:p>
        </p:txBody>
      </p:sp>
      <p:pic>
        <p:nvPicPr>
          <p:cNvPr id="41987" name="Picture 3" descr="C:\Users\isisler\Downloads\Map SCD-UO1 Vers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143000"/>
            <a:ext cx="906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43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Next Didactic: </a:t>
            </a:r>
            <a:r>
              <a:rPr lang="en-US" b="1" dirty="0">
                <a:ea typeface="+mj-ea"/>
              </a:rPr>
              <a:t>Sickle Cell Disease: a Vulnerable Population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4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smtClean="0"/>
              <a:t>1:40- 2:00pm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76808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5667119" imgH="8019810" progId="Acrobat.Document.2015">
                  <p:embed/>
                </p:oleObj>
              </mc:Choice>
              <mc:Fallback>
                <p:oleObj name="Acrobat Document" r:id="rId4" imgW="5667119" imgH="801981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3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14" y="115743"/>
            <a:ext cx="2782455" cy="61909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5127" y="4147127"/>
            <a:ext cx="1209964" cy="3047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1" y="3445710"/>
            <a:ext cx="3755148" cy="7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396" y="97270"/>
            <a:ext cx="3299691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9200" y="4399672"/>
            <a:ext cx="119149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" y="3474839"/>
            <a:ext cx="3686843" cy="9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11">
            <a:extLst>
              <a:ext uri="{FF2B5EF4-FFF2-40B4-BE49-F238E27FC236}">
                <a16:creationId xmlns="" xmlns:a16="http://schemas.microsoft.com/office/drawing/2014/main" id="{BC8B7C59-7096-4241-8605-CB7BAAC3ED09}"/>
              </a:ext>
            </a:extLst>
          </p:cNvPr>
          <p:cNvSpPr/>
          <p:nvPr/>
        </p:nvSpPr>
        <p:spPr>
          <a:xfrm>
            <a:off x="4749310" y="4568777"/>
            <a:ext cx="646654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4668923" y="419944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Chat Box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D8936D-E7B0-44D8-BDD6-144B688362CC}"/>
              </a:ext>
            </a:extLst>
          </p:cNvPr>
          <p:cNvSpPr txBox="1"/>
          <p:nvPr/>
        </p:nvSpPr>
        <p:spPr>
          <a:xfrm>
            <a:off x="8591341" y="2341266"/>
            <a:ext cx="3225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Please type your full name and organization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the chat function to speak with IT or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1" y="2901843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4953749" y="4568777"/>
            <a:ext cx="340850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946" y="97270"/>
            <a:ext cx="4224142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Claim Your CME’s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9853" y="4399672"/>
            <a:ext cx="203200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0" y="3414163"/>
            <a:ext cx="3692621" cy="6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48" y="379110"/>
            <a:ext cx="8928871" cy="86621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 Access Your Evaluation and Claim Your CME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endParaRPr lang="en-US" sz="2400" b="1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1E35E8-01AF-4F3C-8BBF-93555478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0" y="1027907"/>
            <a:ext cx="8701606" cy="463745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D26A38-AEDC-4EBD-8E3E-E9CABDCB0560}"/>
              </a:ext>
            </a:extLst>
          </p:cNvPr>
          <p:cNvSpPr/>
          <p:nvPr/>
        </p:nvSpPr>
        <p:spPr>
          <a:xfrm>
            <a:off x="3520440" y="4648200"/>
            <a:ext cx="5120640" cy="7619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8" y="2069431"/>
            <a:ext cx="11788444" cy="2839453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23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123028-3689-4930-8A7D-910B2811EE30}"/>
              </a:ext>
            </a:extLst>
          </p:cNvPr>
          <p:cNvSpPr txBox="1"/>
          <p:nvPr/>
        </p:nvSpPr>
        <p:spPr>
          <a:xfrm>
            <a:off x="1294984" y="2705860"/>
            <a:ext cx="10724328" cy="310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2 hours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tele-ECHO Clinics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tele-ECHO clinic includes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case presentations and a didactic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Didactic presentations are developed and delivered by inter-professional experts in Sickle Cell Disease care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management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Link: </a:t>
            </a:r>
            <a:r>
              <a:rPr lang="en-US" sz="2400" u="sng" kern="1400" dirty="0">
                <a:solidFill>
                  <a:srgbClr val="085296"/>
                </a:solidFill>
                <a:latin typeface="Calibri" panose="020F0502020204030204" pitchFamily="34" charset="0"/>
              </a:rPr>
              <a:t>http://vcuhealth.org/sicklecellecho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DA560A-48DF-4D62-8164-37C37EFA73D9}"/>
              </a:ext>
            </a:extLst>
          </p:cNvPr>
          <p:cNvSpPr txBox="1"/>
          <p:nvPr/>
        </p:nvSpPr>
        <p:spPr>
          <a:xfrm>
            <a:off x="3120189" y="497305"/>
            <a:ext cx="58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VCU </a:t>
            </a:r>
            <a:r>
              <a:rPr lang="en-US" sz="2800" dirty="0" smtClean="0"/>
              <a:t>Sickle Cell Disease ECHO </a:t>
            </a:r>
            <a:r>
              <a:rPr lang="en-US" sz="2800" dirty="0"/>
              <a:t>Clinics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43148" y="1479501"/>
            <a:ext cx="9593408" cy="1142514"/>
            <a:chOff x="1" y="1493219"/>
            <a:chExt cx="9722051" cy="1115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493219"/>
              <a:ext cx="2923745" cy="91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3745" y="1731195"/>
              <a:ext cx="2042337" cy="6767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59" y="1541813"/>
              <a:ext cx="1905000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59" y="1636502"/>
              <a:ext cx="2886993" cy="866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D37D2D8-7C04-4E08-9085-BF158026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73537"/>
              </p:ext>
            </p:extLst>
          </p:nvPr>
        </p:nvGraphicFramePr>
        <p:xfrm>
          <a:off x="1920239" y="814321"/>
          <a:ext cx="8520767" cy="53506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4417">
                  <a:extLst>
                    <a:ext uri="{9D8B030D-6E8A-4147-A177-3AD203B41FA5}">
                      <a16:colId xmlns="" xmlns:a16="http://schemas.microsoft.com/office/drawing/2014/main" val="1539835954"/>
                    </a:ext>
                  </a:extLst>
                </a:gridCol>
                <a:gridCol w="4446350">
                  <a:extLst>
                    <a:ext uri="{9D8B030D-6E8A-4147-A177-3AD203B41FA5}">
                      <a16:colId xmlns="" xmlns:a16="http://schemas.microsoft.com/office/drawing/2014/main" val="2488416202"/>
                    </a:ext>
                  </a:extLst>
                </a:gridCol>
              </a:tblGrid>
              <a:tr h="368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VCU Team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3034646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r>
                        <a:rPr lang="en-US" sz="1400"/>
                        <a:t>Clinical Director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 MD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9693674"/>
                  </a:ext>
                </a:extLst>
              </a:tr>
              <a:tr h="516919">
                <a:tc>
                  <a:txBody>
                    <a:bodyPr/>
                    <a:lstStyle/>
                    <a:p>
                      <a:r>
                        <a:rPr lang="en-US" sz="1400"/>
                        <a:t>Administrative Medical Director ECHO Hub and Principal Investigator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</a:t>
                      </a:r>
                      <a:r>
                        <a:rPr lang="en-US" sz="1400" baseline="0" dirty="0" smtClean="0"/>
                        <a:t> MD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5473042"/>
                  </a:ext>
                </a:extLst>
              </a:tr>
              <a:tr h="3917555">
                <a:tc>
                  <a:txBody>
                    <a:bodyPr/>
                    <a:lstStyle/>
                    <a:p>
                      <a:r>
                        <a:rPr lang="en-US" sz="1400" dirty="0"/>
                        <a:t>Clinical Expert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Didactic Presentation 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 Manager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IT Support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Administrative Assistant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Clinical Social Worker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Patient Navigators 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Prior Authorization Specialist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 Y Sisler, MD</a:t>
                      </a:r>
                      <a:endParaRPr lang="en-US" sz="1400" dirty="0"/>
                    </a:p>
                    <a:p>
                      <a:r>
                        <a:rPr lang="en-US" sz="1400" dirty="0" smtClean="0"/>
                        <a:t>Thokozeni Lipato, MD</a:t>
                      </a:r>
                    </a:p>
                    <a:p>
                      <a:r>
                        <a:rPr lang="en-US" sz="1400" dirty="0" smtClean="0"/>
                        <a:t>Jennifer </a:t>
                      </a:r>
                      <a:r>
                        <a:rPr lang="en-US" sz="1400" dirty="0" err="1" smtClean="0"/>
                        <a:t>Newlin</a:t>
                      </a:r>
                      <a:r>
                        <a:rPr lang="en-US" sz="1400" dirty="0" smtClean="0"/>
                        <a:t>, PA </a:t>
                      </a:r>
                    </a:p>
                    <a:p>
                      <a:r>
                        <a:rPr lang="en-US" sz="1400" dirty="0" smtClean="0"/>
                        <a:t>Mica </a:t>
                      </a:r>
                      <a:r>
                        <a:rPr lang="en-US" sz="1400" dirty="0" err="1" smtClean="0"/>
                        <a:t>Ferlis</a:t>
                      </a:r>
                      <a:r>
                        <a:rPr lang="en-US" sz="1400" dirty="0" smtClean="0"/>
                        <a:t>, NP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Wally Smith, MD 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/>
                        <a:t>Shirley Johnson, LSW</a:t>
                      </a:r>
                      <a:r>
                        <a:rPr lang="en-US" sz="1400" dirty="0"/>
                        <a:t> 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 smtClean="0"/>
                        <a:t>Daniel M Sop, M.Sc.Eng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Donna</a:t>
                      </a:r>
                      <a:r>
                        <a:rPr lang="en-US" sz="1400" baseline="0" dirty="0" smtClean="0"/>
                        <a:t> Casey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Taylor Elliott, MSW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Marla Brannon, BSW</a:t>
                      </a:r>
                    </a:p>
                    <a:p>
                      <a:r>
                        <a:rPr lang="en-US" sz="1400" baseline="0" dirty="0" smtClean="0"/>
                        <a:t>Stefani Vaughan-</a:t>
                      </a:r>
                      <a:r>
                        <a:rPr lang="en-US" sz="1400" baseline="0" dirty="0" err="1" smtClean="0"/>
                        <a:t>Sams</a:t>
                      </a:r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Austin Hardy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0289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0FBD9C-586D-4D2D-B932-BF5E6AE93965}"/>
              </a:ext>
            </a:extLst>
          </p:cNvPr>
          <p:cNvSpPr txBox="1"/>
          <p:nvPr/>
        </p:nvSpPr>
        <p:spPr>
          <a:xfrm>
            <a:off x="3850105" y="352819"/>
            <a:ext cx="25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Hub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97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87389-70D9-40DE-BEC3-3B73B0C2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Spoke/ Participant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C8031E-241D-4BF4-A3A8-6BF32B6E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Calibri"/>
              </a:rPr>
              <a:t>Name </a:t>
            </a:r>
          </a:p>
          <a:p>
            <a:r>
              <a:rPr lang="en-US" sz="3600">
                <a:cs typeface="Calibri"/>
              </a:rPr>
              <a:t>Organization </a:t>
            </a:r>
          </a:p>
        </p:txBody>
      </p:sp>
    </p:spTree>
    <p:extLst>
      <p:ext uri="{BB962C8B-B14F-4D97-AF65-F5344CB8AC3E}">
        <p14:creationId xmlns:p14="http://schemas.microsoft.com/office/powerpoint/2010/main" val="203561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="" xmlns:a16="http://schemas.microsoft.com/office/drawing/2014/main" id="{CA72D86A-F633-462D-9283-E0898197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653" y="0"/>
            <a:ext cx="4834969" cy="1117314"/>
          </a:xfrm>
        </p:spPr>
        <p:txBody>
          <a:bodyPr/>
          <a:lstStyle/>
          <a:p>
            <a:pPr algn="ctr"/>
            <a:r>
              <a:rPr lang="en-US" sz="2400" b="1">
                <a:latin typeface="+mn-lt"/>
                <a:ea typeface="+mn-ea"/>
                <a:cs typeface="Arial" panose="020B0604020202020204" pitchFamily="34" charset="0"/>
              </a:rPr>
              <a:t>What to Expect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B82ECAC8-2496-48AF-916A-B000794A7B4B}"/>
              </a:ext>
            </a:extLst>
          </p:cNvPr>
          <p:cNvSpPr txBox="1">
            <a:spLocks/>
          </p:cNvSpPr>
          <p:nvPr/>
        </p:nvSpPr>
        <p:spPr>
          <a:xfrm>
            <a:off x="701964" y="757382"/>
            <a:ext cx="5081173" cy="466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Case presentation #1 – Mica </a:t>
            </a:r>
            <a:r>
              <a:rPr lang="en-US" sz="2000" dirty="0" err="1" smtClean="0">
                <a:solidFill>
                  <a:prstClr val="black"/>
                </a:solidFill>
              </a:rPr>
              <a:t>Ferlis</a:t>
            </a:r>
            <a:r>
              <a:rPr lang="en-US" sz="2000" dirty="0" smtClean="0">
                <a:solidFill>
                  <a:prstClr val="black"/>
                </a:solidFill>
              </a:rPr>
              <a:t>, NP</a:t>
            </a:r>
            <a:endParaRPr lang="en-US" sz="20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Case </a:t>
            </a:r>
            <a:r>
              <a:rPr lang="en-US" sz="2000" dirty="0">
                <a:solidFill>
                  <a:prstClr val="black"/>
                </a:solidFill>
              </a:rPr>
              <a:t>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</a:t>
            </a:r>
          </a:p>
          <a:p>
            <a:pPr marL="571500" lvl="2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Didactic Presentation</a:t>
            </a:r>
          </a:p>
          <a:p>
            <a:pP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Difficult Sickle Cell Patient </a:t>
            </a:r>
          </a:p>
          <a:p>
            <a:pPr lvl="1"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Calibri" panose="020F0502020204030204"/>
              </a:rPr>
              <a:t>Presenter: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Wally R Smith, MD </a:t>
            </a:r>
          </a:p>
          <a:p>
            <a:pPr lvl="1"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lvl="0" indent="-514350">
              <a:buFont typeface="+mj-lt"/>
              <a:buAutoNum type="romanUcPeriod" startAt="3"/>
              <a:defRPr/>
            </a:pPr>
            <a:r>
              <a:rPr lang="en-US" sz="2000" dirty="0">
                <a:solidFill>
                  <a:prstClr val="black"/>
                </a:solidFill>
              </a:rPr>
              <a:t>Case presentation </a:t>
            </a:r>
            <a:r>
              <a:rPr lang="en-US" sz="2000" dirty="0" smtClean="0">
                <a:solidFill>
                  <a:prstClr val="black"/>
                </a:solidFill>
              </a:rPr>
              <a:t>#2 – </a:t>
            </a:r>
            <a:r>
              <a:rPr lang="en-US" sz="2000" dirty="0" err="1" smtClean="0">
                <a:solidFill>
                  <a:prstClr val="black"/>
                </a:solidFill>
              </a:rPr>
              <a:t>Lerla</a:t>
            </a:r>
            <a:r>
              <a:rPr lang="en-US" sz="2000" dirty="0" smtClean="0">
                <a:solidFill>
                  <a:prstClr val="black"/>
                </a:solidFill>
              </a:rPr>
              <a:t> Joseph, MD</a:t>
            </a:r>
            <a:endParaRPr lang="en-US" sz="20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Case 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Recap</a:t>
            </a:r>
          </a:p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and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CE47F4-F3C1-4EB4-9514-27D28DFE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02" y="2101080"/>
            <a:ext cx="4751875" cy="203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ACDA6E-5AAD-4DA5-8734-9710E053E0F0}"/>
              </a:ext>
            </a:extLst>
          </p:cNvPr>
          <p:cNvSpPr txBox="1"/>
          <p:nvPr/>
        </p:nvSpPr>
        <p:spPr>
          <a:xfrm>
            <a:off x="7074155" y="4399643"/>
            <a:ext cx="280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started!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Presentation #1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6">
            <a:extLst>
              <a:ext uri="{FF2B5EF4-FFF2-40B4-BE49-F238E27FC236}">
                <a16:creationId xmlns="" xmlns:a16="http://schemas.microsoft.com/office/drawing/2014/main" id="{D0A62B7D-BF27-43AC-B343-748FCAC2B6B5}"/>
              </a:ext>
            </a:extLst>
          </p:cNvPr>
          <p:cNvSpPr/>
          <p:nvPr/>
        </p:nvSpPr>
        <p:spPr>
          <a:xfrm>
            <a:off x="10020869" y="49998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dirty="0" smtClean="0"/>
              <a:t>12:50PM to 1:15pm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bbons 1">
    <a:dk1>
      <a:srgbClr val="220011"/>
    </a:dk1>
    <a:lt1>
      <a:srgbClr val="FFFFCC"/>
    </a:lt1>
    <a:dk2>
      <a:srgbClr val="660033"/>
    </a:dk2>
    <a:lt2>
      <a:srgbClr val="FFCC00"/>
    </a:lt2>
    <a:accent1>
      <a:srgbClr val="CC0099"/>
    </a:accent1>
    <a:accent2>
      <a:srgbClr val="56002B"/>
    </a:accent2>
    <a:accent3>
      <a:srgbClr val="B8AAAD"/>
    </a:accent3>
    <a:accent4>
      <a:srgbClr val="DADAAE"/>
    </a:accent4>
    <a:accent5>
      <a:srgbClr val="E2AACA"/>
    </a:accent5>
    <a:accent6>
      <a:srgbClr val="4D0026"/>
    </a:accent6>
    <a:hlink>
      <a:srgbClr val="9C004E"/>
    </a:hlink>
    <a:folHlink>
      <a:srgbClr val="FF6600"/>
    </a:folHlink>
  </a:clrScheme>
  <a:fontScheme name="Ribbons">
    <a:majorFont>
      <a:latin typeface="ChelthmITC Bk BT"/>
      <a:ea typeface=""/>
      <a:cs typeface=""/>
    </a:majorFont>
    <a:minorFont>
      <a:latin typeface="ChelthmITC Bk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591819E2EF745ADE5B7D31BD3DA2E" ma:contentTypeVersion="4" ma:contentTypeDescription="Create a new document." ma:contentTypeScope="" ma:versionID="00783e2bbccc45c960ba78272b920297">
  <xsd:schema xmlns:xsd="http://www.w3.org/2001/XMLSchema" xmlns:xs="http://www.w3.org/2001/XMLSchema" xmlns:p="http://schemas.microsoft.com/office/2006/metadata/properties" xmlns:ns2="0c219b54-2bb0-45e5-a244-578aeb437789" targetNamespace="http://schemas.microsoft.com/office/2006/metadata/properties" ma:root="true" ma:fieldsID="e601376385fc7527f5b200b1fddf4313" ns2:_="">
    <xsd:import namespace="0c219b54-2bb0-45e5-a244-578aeb437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19b54-2bb0-45e5-a244-578aeb43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3B52B5-979D-486B-B1AE-670B5D041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5E5D92-8B79-47E2-8626-D545BB193CF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0c219b54-2bb0-45e5-a244-578aeb43778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4A920C-CC8F-417A-9DAB-0EF30ABDAF10}">
  <ds:schemaRefs>
    <ds:schemaRef ds:uri="0c219b54-2bb0-45e5-a244-578aeb4377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1454</Words>
  <Application>Microsoft Office PowerPoint</Application>
  <PresentationFormat>Widescreen</PresentationFormat>
  <Paragraphs>253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MS PGothic</vt:lpstr>
      <vt:lpstr>Arial</vt:lpstr>
      <vt:lpstr>Arial Black</vt:lpstr>
      <vt:lpstr>Calibri</vt:lpstr>
      <vt:lpstr>Calibri Light</vt:lpstr>
      <vt:lpstr>Wingdings</vt:lpstr>
      <vt:lpstr>Office Theme</vt:lpstr>
      <vt:lpstr>Default Design</vt:lpstr>
      <vt:lpstr>Acrobat Document</vt:lpstr>
      <vt:lpstr>Virginia Sickle Cell Disease ECHO*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Spoke/ Participant Introduction</vt:lpstr>
      <vt:lpstr>What to Expect</vt:lpstr>
      <vt:lpstr>   Case Presentation #1 </vt:lpstr>
      <vt:lpstr>PowerPoint Presentation</vt:lpstr>
      <vt:lpstr>   Didactic Presentation </vt:lpstr>
      <vt:lpstr>The Difficult Sickle Cell Patient</vt:lpstr>
      <vt:lpstr>The Difficult SCD Patient</vt:lpstr>
      <vt:lpstr>The Difficult SCD Patient (cont’d)</vt:lpstr>
      <vt:lpstr>Becoming a Difficult SCD Patient</vt:lpstr>
      <vt:lpstr>Ensuing History</vt:lpstr>
      <vt:lpstr>August - September 2015</vt:lpstr>
      <vt:lpstr>SCD and the “Difficult Patient” Conundrum</vt:lpstr>
      <vt:lpstr>SCD and the “Difficult Patient” Conundrum (cont’d)</vt:lpstr>
      <vt:lpstr>Prodigy and “The Most Racist Judge in Nassau County”</vt:lpstr>
      <vt:lpstr>Survival in SCD may be going down due to poor quality of care</vt:lpstr>
      <vt:lpstr>Types of Difficult SCD Patients</vt:lpstr>
      <vt:lpstr>SCD is Difficult</vt:lpstr>
      <vt:lpstr>SCD is Difficult</vt:lpstr>
      <vt:lpstr>SCD is Difficult</vt:lpstr>
      <vt:lpstr>SCD is Difficult</vt:lpstr>
      <vt:lpstr>SCD is Difficult</vt:lpstr>
      <vt:lpstr>“To know syphilis is to know medicine.”</vt:lpstr>
      <vt:lpstr>Need for Primary Care in SCD</vt:lpstr>
      <vt:lpstr>The Prism of SCD</vt:lpstr>
      <vt:lpstr>Sickle Cell Adult Provider Network</vt:lpstr>
      <vt:lpstr>SINERGe: HRSA Northeastern Demonstration Collaborative</vt:lpstr>
      <vt:lpstr>SCCoPE </vt:lpstr>
      <vt:lpstr>SCD Adult Patients:  SHIP HU Contacts (15 yrs or older)</vt:lpstr>
      <vt:lpstr>Next Didactic: Sickle Cell Disease: a Vulnerable Population</vt:lpstr>
      <vt:lpstr>   Case Presentation #2 </vt:lpstr>
      <vt:lpstr>PowerPoint Presentation</vt:lpstr>
      <vt:lpstr>Case Studies</vt:lpstr>
      <vt:lpstr> Feedback</vt:lpstr>
      <vt:lpstr> Claim Your CME’s</vt:lpstr>
      <vt:lpstr> Access Your Evaluation and Claim Your CME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Opioid Addiction ECHO* Clinic</dc:title>
  <dc:creator>Bhaktiben A Dave</dc:creator>
  <cp:lastModifiedBy>Daniel M Sop</cp:lastModifiedBy>
  <cp:revision>27</cp:revision>
  <dcterms:created xsi:type="dcterms:W3CDTF">2018-11-20T19:14:42Z</dcterms:created>
  <dcterms:modified xsi:type="dcterms:W3CDTF">2019-03-08T15:25:03Z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0x010100F9B591819E2EF745ADE5B7D31BD3DA2E</vt:lpwstr>
  </property>
</Properties>
</file>