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71" r:id="rId3"/>
    <p:sldId id="272" r:id="rId4"/>
    <p:sldId id="257" r:id="rId5"/>
    <p:sldId id="260" r:id="rId6"/>
    <p:sldId id="262" r:id="rId7"/>
    <p:sldId id="263" r:id="rId8"/>
    <p:sldId id="264" r:id="rId9"/>
    <p:sldId id="265" r:id="rId10"/>
    <p:sldId id="266" r:id="rId11"/>
    <p:sldId id="267" r:id="rId12"/>
    <p:sldId id="268" r:id="rId13"/>
    <p:sldId id="269" r:id="rId14"/>
    <p:sldId id="273" r:id="rId15"/>
    <p:sldId id="274" r:id="rId16"/>
    <p:sldId id="277"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8634" autoAdjust="0"/>
    <p:restoredTop sz="94660"/>
  </p:normalViewPr>
  <p:slideViewPr>
    <p:cSldViewPr>
      <p:cViewPr varScale="1">
        <p:scale>
          <a:sx n="62" d="100"/>
          <a:sy n="62" d="100"/>
        </p:scale>
        <p:origin x="18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Response Percent</c:v>
                </c:pt>
              </c:strCache>
            </c:strRef>
          </c:tx>
          <c:invertIfNegative val="0"/>
          <c:cat>
            <c:strRef>
              <c:f>Sheet1!$A$2:$A$29</c:f>
              <c:strCache>
                <c:ptCount val="28"/>
                <c:pt idx="0">
                  <c:v>Adult Obesity</c:v>
                </c:pt>
                <c:pt idx="1">
                  <c:v>Heart Disease &amp; Stroke</c:v>
                </c:pt>
                <c:pt idx="2">
                  <c:v>Cancer</c:v>
                </c:pt>
                <c:pt idx="3">
                  <c:v>Diabetes</c:v>
                </c:pt>
                <c:pt idx="4">
                  <c:v>Mental Health Conditions</c:v>
                </c:pt>
                <c:pt idx="5">
                  <c:v>Substance Abuse - Illegal Drugs</c:v>
                </c:pt>
                <c:pt idx="6">
                  <c:v>Childhood Obesity</c:v>
                </c:pt>
                <c:pt idx="7">
                  <c:v>Alzheimer's Disease</c:v>
                </c:pt>
                <c:pt idx="8">
                  <c:v>Substance Abuse - Prescription Drugs</c:v>
                </c:pt>
                <c:pt idx="9">
                  <c:v>Alcohol Use</c:v>
                </c:pt>
                <c:pt idx="10">
                  <c:v>Tobacco Use</c:v>
                </c:pt>
                <c:pt idx="11">
                  <c:v>Arthritis</c:v>
                </c:pt>
                <c:pt idx="12">
                  <c:v>Intellectual / Developmental Disabilities</c:v>
                </c:pt>
                <c:pt idx="13">
                  <c:v>Asthma</c:v>
                </c:pt>
                <c:pt idx="14">
                  <c:v>Dental Care / Oral Health</c:v>
                </c:pt>
                <c:pt idx="15">
                  <c:v>Prenatal &amp; Pregnancy Care</c:v>
                </c:pt>
                <c:pt idx="16">
                  <c:v>Teen Pregnancy</c:v>
                </c:pt>
                <c:pt idx="17">
                  <c:v>Chronic Pain</c:v>
                </c:pt>
                <c:pt idx="18">
                  <c:v>Physical Disabilities</c:v>
                </c:pt>
                <c:pt idx="19">
                  <c:v>Respiratory Diseases (other than asthma)</c:v>
                </c:pt>
                <c:pt idx="20">
                  <c:v>Domestic Violence</c:v>
                </c:pt>
                <c:pt idx="21">
                  <c:v>Injuries</c:v>
                </c:pt>
                <c:pt idx="22">
                  <c:v>Autism</c:v>
                </c:pt>
                <c:pt idx="23">
                  <c:v>Environmental Quality</c:v>
                </c:pt>
                <c:pt idx="24">
                  <c:v>Sexually Transmitted Diseases</c:v>
                </c:pt>
                <c:pt idx="25">
                  <c:v>HIV/AIDS</c:v>
                </c:pt>
                <c:pt idx="26">
                  <c:v>Infectious Diseases</c:v>
                </c:pt>
                <c:pt idx="27">
                  <c:v>Other (Open Ended Response)</c:v>
                </c:pt>
              </c:strCache>
            </c:strRef>
          </c:cat>
          <c:val>
            <c:numRef>
              <c:f>Sheet1!$B$2:$B$28</c:f>
              <c:numCache>
                <c:formatCode>0%</c:formatCode>
                <c:ptCount val="27"/>
                <c:pt idx="0">
                  <c:v>0.81</c:v>
                </c:pt>
                <c:pt idx="1">
                  <c:v>0.7400000000000001</c:v>
                </c:pt>
                <c:pt idx="2">
                  <c:v>0.72000000000000008</c:v>
                </c:pt>
                <c:pt idx="3">
                  <c:v>0.72000000000000008</c:v>
                </c:pt>
                <c:pt idx="4">
                  <c:v>0.72000000000000008</c:v>
                </c:pt>
                <c:pt idx="5">
                  <c:v>0.70000000000000007</c:v>
                </c:pt>
                <c:pt idx="6">
                  <c:v>0.67000000000000015</c:v>
                </c:pt>
                <c:pt idx="7">
                  <c:v>0.65000000000000013</c:v>
                </c:pt>
                <c:pt idx="8">
                  <c:v>0.65000000000000013</c:v>
                </c:pt>
                <c:pt idx="9">
                  <c:v>0.58000000000000007</c:v>
                </c:pt>
                <c:pt idx="10">
                  <c:v>0.58000000000000007</c:v>
                </c:pt>
                <c:pt idx="11">
                  <c:v>0.49000000000000005</c:v>
                </c:pt>
                <c:pt idx="12">
                  <c:v>0.42000000000000004</c:v>
                </c:pt>
                <c:pt idx="13">
                  <c:v>0.4</c:v>
                </c:pt>
                <c:pt idx="14">
                  <c:v>0.4</c:v>
                </c:pt>
                <c:pt idx="15">
                  <c:v>0.37000000000000005</c:v>
                </c:pt>
                <c:pt idx="16">
                  <c:v>0.37000000000000005</c:v>
                </c:pt>
                <c:pt idx="17">
                  <c:v>0.35000000000000003</c:v>
                </c:pt>
                <c:pt idx="18">
                  <c:v>0.35000000000000003</c:v>
                </c:pt>
                <c:pt idx="19">
                  <c:v>0.35000000000000003</c:v>
                </c:pt>
                <c:pt idx="20">
                  <c:v>0.33000000000000007</c:v>
                </c:pt>
                <c:pt idx="21">
                  <c:v>0.26</c:v>
                </c:pt>
                <c:pt idx="22">
                  <c:v>0.19000000000000003</c:v>
                </c:pt>
                <c:pt idx="23">
                  <c:v>0.19000000000000003</c:v>
                </c:pt>
                <c:pt idx="24">
                  <c:v>0.19000000000000003</c:v>
                </c:pt>
                <c:pt idx="25">
                  <c:v>0.14000000000000001</c:v>
                </c:pt>
                <c:pt idx="26">
                  <c:v>0.14000000000000001</c:v>
                </c:pt>
              </c:numCache>
            </c:numRef>
          </c:val>
        </c:ser>
        <c:dLbls>
          <c:showLegendKey val="0"/>
          <c:showVal val="0"/>
          <c:showCatName val="0"/>
          <c:showSerName val="0"/>
          <c:showPercent val="0"/>
          <c:showBubbleSize val="0"/>
        </c:dLbls>
        <c:gapWidth val="150"/>
        <c:axId val="238422184"/>
        <c:axId val="238422576"/>
      </c:barChart>
      <c:catAx>
        <c:axId val="238422184"/>
        <c:scaling>
          <c:orientation val="minMax"/>
        </c:scaling>
        <c:delete val="0"/>
        <c:axPos val="b"/>
        <c:numFmt formatCode="General" sourceLinked="0"/>
        <c:majorTickMark val="out"/>
        <c:minorTickMark val="none"/>
        <c:tickLblPos val="nextTo"/>
        <c:txPr>
          <a:bodyPr rot="-3000000" vert="horz" anchor="ctr" anchorCtr="0"/>
          <a:lstStyle/>
          <a:p>
            <a:pPr>
              <a:defRPr sz="1200"/>
            </a:pPr>
            <a:endParaRPr lang="en-US"/>
          </a:p>
        </c:txPr>
        <c:crossAx val="238422576"/>
        <c:crosses val="autoZero"/>
        <c:auto val="1"/>
        <c:lblAlgn val="ctr"/>
        <c:lblOffset val="100"/>
        <c:noMultiLvlLbl val="0"/>
      </c:catAx>
      <c:valAx>
        <c:axId val="238422576"/>
        <c:scaling>
          <c:orientation val="minMax"/>
        </c:scaling>
        <c:delete val="0"/>
        <c:axPos val="l"/>
        <c:majorGridlines/>
        <c:numFmt formatCode="0%" sourceLinked="1"/>
        <c:majorTickMark val="out"/>
        <c:minorTickMark val="none"/>
        <c:tickLblPos val="nextTo"/>
        <c:crossAx val="238422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Response Percent</c:v>
                </c:pt>
              </c:strCache>
            </c:strRef>
          </c:tx>
          <c:invertIfNegative val="0"/>
          <c:cat>
            <c:strRef>
              <c:f>Sheet1!$A$2:$A$28</c:f>
              <c:strCache>
                <c:ptCount val="27"/>
                <c:pt idx="0">
                  <c:v>Aging Services</c:v>
                </c:pt>
                <c:pt idx="1">
                  <c:v>Behavioral Health Services </c:v>
                </c:pt>
                <c:pt idx="2">
                  <c:v>Transportation</c:v>
                </c:pt>
                <c:pt idx="3">
                  <c:v>Health Care Coverage</c:v>
                </c:pt>
                <c:pt idx="4">
                  <c:v>Long Term Care Services</c:v>
                </c:pt>
                <c:pt idx="5">
                  <c:v>Health Promotin and Prevention Services</c:v>
                </c:pt>
                <c:pt idx="6">
                  <c:v>Patient Self Management Services</c:v>
                </c:pt>
                <c:pt idx="7">
                  <c:v>Specialty Medical Care</c:v>
                </c:pt>
                <c:pt idx="8">
                  <c:v>Chronic Disease Services</c:v>
                </c:pt>
                <c:pt idx="9">
                  <c:v>Early Intervention Services for Children</c:v>
                </c:pt>
                <c:pt idx="10">
                  <c:v>Social Services</c:v>
                </c:pt>
                <c:pt idx="11">
                  <c:v>Chronic Pain Management Services</c:v>
                </c:pt>
                <c:pt idx="12">
                  <c:v>Dental Care / Oral Health Services</c:v>
                </c:pt>
                <c:pt idx="13">
                  <c:v>Home Health Services</c:v>
                </c:pt>
                <c:pt idx="14">
                  <c:v>Maternal, Infant &amp; Child Health Svcs</c:v>
                </c:pt>
                <c:pt idx="15">
                  <c:v>Public Health Services</c:v>
                </c:pt>
                <c:pt idx="16">
                  <c:v>Family Planning Services</c:v>
                </c:pt>
                <c:pt idx="17">
                  <c:v>Hospital Services (including ED, inpt &amp; otpt)</c:v>
                </c:pt>
                <c:pt idx="18">
                  <c:v>School Health Services</c:v>
                </c:pt>
                <c:pt idx="19">
                  <c:v>Primary Health Care Services</c:v>
                </c:pt>
                <c:pt idx="20">
                  <c:v>Domestic Violence Services</c:v>
                </c:pt>
                <c:pt idx="21">
                  <c:v>Environmental Health Services</c:v>
                </c:pt>
                <c:pt idx="22">
                  <c:v>Workplace Health and Safety Services</c:v>
                </c:pt>
                <c:pt idx="23">
                  <c:v>Food Safety Net / Basic Needs Services</c:v>
                </c:pt>
                <c:pt idx="24">
                  <c:v>Hospice Services</c:v>
                </c:pt>
                <c:pt idx="25">
                  <c:v>Pharmacy Services</c:v>
                </c:pt>
                <c:pt idx="26">
                  <c:v>Other (Open Ended Response)</c:v>
                </c:pt>
              </c:strCache>
            </c:strRef>
          </c:cat>
          <c:val>
            <c:numRef>
              <c:f>Sheet1!$B$2:$B$28</c:f>
              <c:numCache>
                <c:formatCode>0%</c:formatCode>
                <c:ptCount val="27"/>
                <c:pt idx="0">
                  <c:v>0.7400000000000001</c:v>
                </c:pt>
                <c:pt idx="1">
                  <c:v>0.67000000000000015</c:v>
                </c:pt>
                <c:pt idx="2">
                  <c:v>0.58000000000000007</c:v>
                </c:pt>
                <c:pt idx="3">
                  <c:v>0.54</c:v>
                </c:pt>
                <c:pt idx="4">
                  <c:v>0.54</c:v>
                </c:pt>
                <c:pt idx="5">
                  <c:v>0.47000000000000003</c:v>
                </c:pt>
                <c:pt idx="6">
                  <c:v>0.44</c:v>
                </c:pt>
                <c:pt idx="7">
                  <c:v>0.42000000000000004</c:v>
                </c:pt>
                <c:pt idx="8">
                  <c:v>0.35000000000000003</c:v>
                </c:pt>
                <c:pt idx="9">
                  <c:v>0.35000000000000003</c:v>
                </c:pt>
                <c:pt idx="10">
                  <c:v>0.35000000000000003</c:v>
                </c:pt>
                <c:pt idx="11">
                  <c:v>0.33000000000000007</c:v>
                </c:pt>
                <c:pt idx="12">
                  <c:v>0.33000000000000007</c:v>
                </c:pt>
                <c:pt idx="13">
                  <c:v>0.33000000000000007</c:v>
                </c:pt>
                <c:pt idx="14">
                  <c:v>0.33000000000000007</c:v>
                </c:pt>
                <c:pt idx="15">
                  <c:v>0.33000000000000007</c:v>
                </c:pt>
                <c:pt idx="16">
                  <c:v>0.30000000000000004</c:v>
                </c:pt>
                <c:pt idx="17">
                  <c:v>0.30000000000000004</c:v>
                </c:pt>
                <c:pt idx="18">
                  <c:v>0.28000000000000008</c:v>
                </c:pt>
                <c:pt idx="19">
                  <c:v>0.21000000000000002</c:v>
                </c:pt>
                <c:pt idx="20">
                  <c:v>0.16</c:v>
                </c:pt>
                <c:pt idx="21">
                  <c:v>0.16</c:v>
                </c:pt>
                <c:pt idx="22">
                  <c:v>0.16</c:v>
                </c:pt>
                <c:pt idx="23">
                  <c:v>0.12000000000000001</c:v>
                </c:pt>
                <c:pt idx="24">
                  <c:v>0.12000000000000001</c:v>
                </c:pt>
                <c:pt idx="25">
                  <c:v>0.12000000000000001</c:v>
                </c:pt>
                <c:pt idx="26">
                  <c:v>0.14000000000000001</c:v>
                </c:pt>
              </c:numCache>
            </c:numRef>
          </c:val>
        </c:ser>
        <c:dLbls>
          <c:showLegendKey val="0"/>
          <c:showVal val="0"/>
          <c:showCatName val="0"/>
          <c:showSerName val="0"/>
          <c:showPercent val="0"/>
          <c:showBubbleSize val="0"/>
        </c:dLbls>
        <c:gapWidth val="150"/>
        <c:axId val="239178088"/>
        <c:axId val="239178480"/>
      </c:barChart>
      <c:catAx>
        <c:axId val="239178088"/>
        <c:scaling>
          <c:orientation val="minMax"/>
        </c:scaling>
        <c:delete val="0"/>
        <c:axPos val="b"/>
        <c:numFmt formatCode="General" sourceLinked="0"/>
        <c:majorTickMark val="out"/>
        <c:minorTickMark val="none"/>
        <c:tickLblPos val="nextTo"/>
        <c:txPr>
          <a:bodyPr rot="-3000000" vert="horz" anchor="ctr" anchorCtr="0"/>
          <a:lstStyle/>
          <a:p>
            <a:pPr>
              <a:defRPr sz="1200"/>
            </a:pPr>
            <a:endParaRPr lang="en-US"/>
          </a:p>
        </c:txPr>
        <c:crossAx val="239178480"/>
        <c:crosses val="autoZero"/>
        <c:auto val="1"/>
        <c:lblAlgn val="ctr"/>
        <c:lblOffset val="100"/>
        <c:noMultiLvlLbl val="0"/>
      </c:catAx>
      <c:valAx>
        <c:axId val="239178480"/>
        <c:scaling>
          <c:orientation val="minMax"/>
        </c:scaling>
        <c:delete val="0"/>
        <c:axPos val="l"/>
        <c:majorGridlines/>
        <c:numFmt formatCode="0%" sourceLinked="1"/>
        <c:majorTickMark val="out"/>
        <c:minorTickMark val="none"/>
        <c:tickLblPos val="nextTo"/>
        <c:crossAx val="239178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F5A4D-D9BA-4384-A7A4-53F2669F2792}" type="datetimeFigureOut">
              <a:rPr lang="en-US" smtClean="0"/>
              <a:pPr/>
              <a:t>2/17/2017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BD198-D889-4020-A505-4F6BB57E48E2}" type="slidenum">
              <a:rPr lang="en-US" smtClean="0"/>
              <a:pPr/>
              <a:t>‹#›</a:t>
            </a:fld>
            <a:endParaRPr lang="en-US" dirty="0"/>
          </a:p>
        </p:txBody>
      </p:sp>
    </p:spTree>
    <p:extLst>
      <p:ext uri="{BB962C8B-B14F-4D97-AF65-F5344CB8AC3E}">
        <p14:creationId xmlns:p14="http://schemas.microsoft.com/office/powerpoint/2010/main" val="237145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68D70F-787D-4480-9D0F-EE3AB3C7CBBB}" type="datetime1">
              <a:rPr lang="en-US" smtClean="0"/>
              <a:pPr/>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BFD125-2158-4834-B2A9-B207E6A1107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941652-70DA-46B9-99AA-5C9E1E2A7DC9}" type="datetime1">
              <a:rPr lang="en-US" smtClean="0"/>
              <a:pPr/>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BFD125-2158-4834-B2A9-B207E6A1107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128A8A-4178-4B7F-A9E8-D8E2E218F374}" type="datetime1">
              <a:rPr lang="en-US" smtClean="0"/>
              <a:pPr/>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BFD125-2158-4834-B2A9-B207E6A1107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6A140-6D0F-40E3-B6B4-8786444E53E3}" type="datetime1">
              <a:rPr lang="en-US" smtClean="0"/>
              <a:pPr/>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BFD125-2158-4834-B2A9-B207E6A1107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29437-2B50-4081-A850-C6876E3554A1}" type="datetime1">
              <a:rPr lang="en-US" smtClean="0"/>
              <a:pPr/>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BFD125-2158-4834-B2A9-B207E6A1107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8D8A53-8B56-4C11-9550-9989C33422F2}" type="datetime1">
              <a:rPr lang="en-US" smtClean="0"/>
              <a:pPr/>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BFD125-2158-4834-B2A9-B207E6A1107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5D9923-B0F0-4FB8-B14B-A4D0C6ED427E}" type="datetime1">
              <a:rPr lang="en-US" smtClean="0"/>
              <a:pPr/>
              <a:t>2/17/2017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BFD125-2158-4834-B2A9-B207E6A1107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E6407D-5D17-42E4-AFC2-9D910BAD685E}" type="datetime1">
              <a:rPr lang="en-US" smtClean="0"/>
              <a:pPr/>
              <a:t>2/17/2017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BFD125-2158-4834-B2A9-B207E6A1107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0059B-B746-409B-A2FC-E605BDEF3968}" type="datetime1">
              <a:rPr lang="en-US" smtClean="0"/>
              <a:pPr/>
              <a:t>2/17/2017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BFD125-2158-4834-B2A9-B207E6A1107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4F34C-D243-4811-B9C2-B65BE13188FF}" type="datetime1">
              <a:rPr lang="en-US" smtClean="0"/>
              <a:pPr/>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BFD125-2158-4834-B2A9-B207E6A1107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C495D-32E9-4103-8EA7-4E7D70F804AC}" type="datetime1">
              <a:rPr lang="en-US" smtClean="0"/>
              <a:pPr/>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BFD125-2158-4834-B2A9-B207E6A1107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6EACA-C92A-40A7-8DC7-E5EA9770EA7B}" type="datetime1">
              <a:rPr lang="en-US" smtClean="0"/>
              <a:pPr/>
              <a:t>2/17/2017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FD125-2158-4834-B2A9-B207E6A110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Northern Neck Community Needs Assessment</a:t>
            </a:r>
            <a:endParaRPr lang="en-US" dirty="0"/>
          </a:p>
        </p:txBody>
      </p:sp>
      <p:sp>
        <p:nvSpPr>
          <p:cNvPr id="3" name="Subtitle 2"/>
          <p:cNvSpPr>
            <a:spLocks noGrp="1"/>
          </p:cNvSpPr>
          <p:nvPr>
            <p:ph type="subTitle" idx="1"/>
          </p:nvPr>
        </p:nvSpPr>
        <p:spPr/>
        <p:txBody>
          <a:bodyPr/>
          <a:lstStyle/>
          <a:p>
            <a:r>
              <a:rPr lang="en-US" sz="2400" i="1" dirty="0" smtClean="0"/>
              <a:t>Presentation to the </a:t>
            </a:r>
          </a:p>
          <a:p>
            <a:r>
              <a:rPr lang="en-US" sz="2400" i="1" dirty="0" smtClean="0"/>
              <a:t>Riverside Tappahannock Board of </a:t>
            </a:r>
            <a:r>
              <a:rPr lang="en-US" sz="2400" i="1" dirty="0" smtClean="0"/>
              <a:t>Directors</a:t>
            </a:r>
            <a:endParaRPr lang="en-US" sz="2400" i="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Highlights of Indicator Review</a:t>
            </a:r>
            <a:endParaRPr lang="en-US" dirty="0"/>
          </a:p>
        </p:txBody>
      </p:sp>
      <p:sp>
        <p:nvSpPr>
          <p:cNvPr id="3" name="Content Placeholder 2"/>
          <p:cNvSpPr>
            <a:spLocks noGrp="1"/>
          </p:cNvSpPr>
          <p:nvPr>
            <p:ph idx="1"/>
          </p:nvPr>
        </p:nvSpPr>
        <p:spPr>
          <a:xfrm>
            <a:off x="457200" y="1600200"/>
            <a:ext cx="8458200" cy="4525963"/>
          </a:xfrm>
        </p:spPr>
        <p:txBody>
          <a:bodyPr>
            <a:normAutofit fontScale="62500" lnSpcReduction="20000"/>
          </a:bodyPr>
          <a:lstStyle/>
          <a:p>
            <a:r>
              <a:rPr lang="en-US" dirty="0" smtClean="0"/>
              <a:t>Compared to the rest of Virginia, the Northern Neck region</a:t>
            </a:r>
          </a:p>
          <a:p>
            <a:pPr lvl="1"/>
            <a:r>
              <a:rPr lang="en-US" dirty="0" smtClean="0"/>
              <a:t>Is more sparsely populated</a:t>
            </a:r>
          </a:p>
          <a:p>
            <a:pPr lvl="1"/>
            <a:r>
              <a:rPr lang="en-US" dirty="0" smtClean="0"/>
              <a:t>Has proportionately more seniors age 65+</a:t>
            </a:r>
          </a:p>
          <a:p>
            <a:pPr lvl="1"/>
            <a:r>
              <a:rPr lang="en-US" dirty="0" smtClean="0"/>
              <a:t>Has proportionately more African American residents</a:t>
            </a:r>
          </a:p>
          <a:p>
            <a:pPr lvl="1"/>
            <a:r>
              <a:rPr lang="en-US" dirty="0" smtClean="0"/>
              <a:t>Has lower income levels</a:t>
            </a:r>
          </a:p>
          <a:p>
            <a:pPr lvl="1"/>
            <a:r>
              <a:rPr lang="en-US" dirty="0" smtClean="0"/>
              <a:t>Has proportionately more adults without a high school education</a:t>
            </a:r>
          </a:p>
          <a:p>
            <a:pPr lvl="1">
              <a:buNone/>
            </a:pPr>
            <a:endParaRPr lang="en-US" dirty="0" smtClean="0"/>
          </a:p>
          <a:p>
            <a:r>
              <a:rPr lang="en-US" dirty="0" smtClean="0"/>
              <a:t>The leading causes of death in 2010 were</a:t>
            </a:r>
          </a:p>
          <a:p>
            <a:pPr lvl="1"/>
            <a:r>
              <a:rPr lang="en-US" dirty="0" smtClean="0"/>
              <a:t>Malignant Neoplasm (Cancer)</a:t>
            </a:r>
          </a:p>
          <a:p>
            <a:pPr lvl="1"/>
            <a:r>
              <a:rPr lang="en-US" dirty="0" smtClean="0"/>
              <a:t>Heart disease</a:t>
            </a:r>
          </a:p>
          <a:p>
            <a:pPr lvl="1"/>
            <a:r>
              <a:rPr lang="en-US" dirty="0" err="1" smtClean="0"/>
              <a:t>Cerebrovascular</a:t>
            </a:r>
            <a:r>
              <a:rPr lang="en-US" dirty="0" smtClean="0"/>
              <a:t> disease (Stroke)</a:t>
            </a:r>
          </a:p>
          <a:p>
            <a:pPr lvl="1">
              <a:buNone/>
            </a:pPr>
            <a:endParaRPr lang="en-US" dirty="0" smtClean="0"/>
          </a:p>
          <a:p>
            <a:r>
              <a:rPr lang="en-US" dirty="0" smtClean="0"/>
              <a:t>The age-group death rates per 100,000 population were higher in the Northern Neck region than the statewide rates for adults age 45-64 and lower for seniors age 65+</a:t>
            </a:r>
          </a:p>
        </p:txBody>
      </p:sp>
      <p:sp>
        <p:nvSpPr>
          <p:cNvPr id="4" name="Slide Number Placeholder 3"/>
          <p:cNvSpPr>
            <a:spLocks noGrp="1"/>
          </p:cNvSpPr>
          <p:nvPr>
            <p:ph type="sldNum" sz="quarter" idx="12"/>
          </p:nvPr>
        </p:nvSpPr>
        <p:spPr/>
        <p:txBody>
          <a:bodyPr/>
          <a:lstStyle/>
          <a:p>
            <a:fld id="{38BFD125-2158-4834-B2A9-B207E6A11071}"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Highlights of Indicator Review (cont.)</a:t>
            </a:r>
            <a:endParaRPr lang="en-US" dirty="0"/>
          </a:p>
        </p:txBody>
      </p:sp>
      <p:sp>
        <p:nvSpPr>
          <p:cNvPr id="3" name="Content Placeholder 2"/>
          <p:cNvSpPr>
            <a:spLocks noGrp="1"/>
          </p:cNvSpPr>
          <p:nvPr>
            <p:ph idx="1"/>
          </p:nvPr>
        </p:nvSpPr>
        <p:spPr/>
        <p:txBody>
          <a:bodyPr>
            <a:normAutofit fontScale="70000" lnSpcReduction="20000"/>
          </a:bodyPr>
          <a:lstStyle/>
          <a:p>
            <a:r>
              <a:rPr lang="en-US" sz="2900" dirty="0" smtClean="0"/>
              <a:t>Compared to the rest of Virginia, the Northern Neck region in 2010</a:t>
            </a:r>
          </a:p>
          <a:p>
            <a:pPr lvl="1"/>
            <a:r>
              <a:rPr lang="en-US" sz="2600" dirty="0" smtClean="0"/>
              <a:t>Had comparable rates of low weight births</a:t>
            </a:r>
          </a:p>
          <a:p>
            <a:pPr lvl="1"/>
            <a:r>
              <a:rPr lang="en-US" sz="2600" dirty="0" smtClean="0"/>
              <a:t>Had comparable rates of births without early prenatal care</a:t>
            </a:r>
          </a:p>
          <a:p>
            <a:pPr lvl="1"/>
            <a:r>
              <a:rPr lang="en-US" sz="2600" dirty="0" smtClean="0"/>
              <a:t>Had higher rates of non-marital births</a:t>
            </a:r>
          </a:p>
          <a:p>
            <a:pPr lvl="1"/>
            <a:r>
              <a:rPr lang="en-US" sz="2600" dirty="0" smtClean="0"/>
              <a:t>Had higher five-year infant mortality rates in some areas (Essex, King William, Lancaster, Richmond and Westmoreland Counties)</a:t>
            </a:r>
          </a:p>
          <a:p>
            <a:pPr lvl="1"/>
            <a:r>
              <a:rPr lang="en-US" sz="2600" dirty="0" smtClean="0"/>
              <a:t>Had higher teen pregnancy rates</a:t>
            </a:r>
          </a:p>
          <a:p>
            <a:pPr lvl="1">
              <a:buNone/>
            </a:pPr>
            <a:endParaRPr lang="en-US" dirty="0" smtClean="0"/>
          </a:p>
          <a:p>
            <a:r>
              <a:rPr lang="en-US" sz="2900" dirty="0" smtClean="0"/>
              <a:t>A review of the Agency for Healthcare Research and Quality’s Preventions Quality Indicators (PQI’s) showed the PQI discharge rates per 100,000 population were higher than the statewide rates for adults age 18 – 64, and lower for seniors age 65+.  The leading diagnoses for these discharges were:</a:t>
            </a:r>
          </a:p>
          <a:p>
            <a:pPr lvl="1"/>
            <a:r>
              <a:rPr lang="en-US" sz="2600" dirty="0" smtClean="0"/>
              <a:t>Congestive Heart Failure (CHF)</a:t>
            </a:r>
          </a:p>
          <a:p>
            <a:pPr lvl="1"/>
            <a:r>
              <a:rPr lang="en-US" sz="2600" dirty="0" smtClean="0"/>
              <a:t>Bacterial Pneumonia</a:t>
            </a:r>
          </a:p>
          <a:p>
            <a:pPr lvl="1"/>
            <a:r>
              <a:rPr lang="en-US" sz="2600" dirty="0" smtClean="0"/>
              <a:t>Chronic Obstructive Pulmonary Disorder (COPD)</a:t>
            </a:r>
          </a:p>
          <a:p>
            <a:pPr>
              <a:buNone/>
            </a:pPr>
            <a:endParaRPr lang="en-US" dirty="0" smtClean="0"/>
          </a:p>
        </p:txBody>
      </p:sp>
      <p:sp>
        <p:nvSpPr>
          <p:cNvPr id="4" name="Slide Number Placeholder 3"/>
          <p:cNvSpPr>
            <a:spLocks noGrp="1"/>
          </p:cNvSpPr>
          <p:nvPr>
            <p:ph type="sldNum" sz="quarter" idx="12"/>
          </p:nvPr>
        </p:nvSpPr>
        <p:spPr/>
        <p:txBody>
          <a:bodyPr/>
          <a:lstStyle/>
          <a:p>
            <a:fld id="{38BFD125-2158-4834-B2A9-B207E6A11071}"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0762"/>
          </a:xfrm>
        </p:spPr>
        <p:txBody>
          <a:bodyPr>
            <a:normAutofit fontScale="90000"/>
          </a:bodyPr>
          <a:lstStyle/>
          <a:p>
            <a:r>
              <a:rPr lang="en-US" dirty="0" smtClean="0"/>
              <a:t>Highlights of Indicator Review (cont.)</a:t>
            </a:r>
            <a:endParaRPr lang="en-US" dirty="0"/>
          </a:p>
        </p:txBody>
      </p:sp>
      <p:sp>
        <p:nvSpPr>
          <p:cNvPr id="3" name="Content Placeholder 2"/>
          <p:cNvSpPr>
            <a:spLocks noGrp="1"/>
          </p:cNvSpPr>
          <p:nvPr>
            <p:ph idx="1"/>
          </p:nvPr>
        </p:nvSpPr>
        <p:spPr>
          <a:xfrm>
            <a:off x="457200" y="1676400"/>
            <a:ext cx="8229600" cy="4724400"/>
          </a:xfrm>
        </p:spPr>
        <p:txBody>
          <a:bodyPr>
            <a:normAutofit fontScale="62500" lnSpcReduction="20000"/>
          </a:bodyPr>
          <a:lstStyle/>
          <a:p>
            <a:r>
              <a:rPr lang="en-US" dirty="0" smtClean="0"/>
              <a:t>The Behavioral Health inpatient discharge rates per 100,000 for the Northern Neck study region in 2011 was higher that the statewide rates for children age 0-17 and lower than statewide rates for adults age 18+. The leading diagnoses for these discharges were:</a:t>
            </a:r>
          </a:p>
          <a:p>
            <a:pPr lvl="1"/>
            <a:r>
              <a:rPr lang="en-US" dirty="0" smtClean="0"/>
              <a:t>Affective Psychoses</a:t>
            </a:r>
          </a:p>
          <a:p>
            <a:pPr lvl="1"/>
            <a:r>
              <a:rPr lang="en-US" dirty="0" smtClean="0"/>
              <a:t>General symptoms</a:t>
            </a:r>
          </a:p>
          <a:p>
            <a:pPr lvl="1"/>
            <a:r>
              <a:rPr lang="en-US" dirty="0" smtClean="0"/>
              <a:t>Schizophrenic disorders</a:t>
            </a:r>
          </a:p>
          <a:p>
            <a:pPr lvl="1">
              <a:buNone/>
            </a:pPr>
            <a:endParaRPr lang="en-US" dirty="0" smtClean="0"/>
          </a:p>
          <a:p>
            <a:r>
              <a:rPr lang="en-US" dirty="0" smtClean="0"/>
              <a:t>The Health Risk Factor Profile revealed both health risks and chronic conditions prevalent in the area.  </a:t>
            </a:r>
          </a:p>
          <a:p>
            <a:pPr lvl="1"/>
            <a:r>
              <a:rPr lang="en-US" dirty="0" smtClean="0"/>
              <a:t>A substantial number of adults in the area may have health risks related to:</a:t>
            </a:r>
          </a:p>
          <a:p>
            <a:pPr lvl="2"/>
            <a:r>
              <a:rPr lang="en-US" dirty="0" smtClean="0"/>
              <a:t>Nutrition</a:t>
            </a:r>
          </a:p>
          <a:p>
            <a:pPr lvl="2"/>
            <a:r>
              <a:rPr lang="en-US" dirty="0" smtClean="0"/>
              <a:t>Physical activity</a:t>
            </a:r>
          </a:p>
          <a:p>
            <a:pPr lvl="2"/>
            <a:r>
              <a:rPr lang="en-US" dirty="0" smtClean="0"/>
              <a:t>Weight</a:t>
            </a:r>
          </a:p>
          <a:p>
            <a:pPr lvl="2"/>
            <a:r>
              <a:rPr lang="en-US" dirty="0" smtClean="0"/>
              <a:t>Tobacco</a:t>
            </a:r>
          </a:p>
          <a:p>
            <a:pPr lvl="2"/>
            <a:r>
              <a:rPr lang="en-US" dirty="0" smtClean="0"/>
              <a:t>Alcohol</a:t>
            </a:r>
          </a:p>
        </p:txBody>
      </p:sp>
      <p:sp>
        <p:nvSpPr>
          <p:cNvPr id="4" name="Slide Number Placeholder 3"/>
          <p:cNvSpPr>
            <a:spLocks noGrp="1"/>
          </p:cNvSpPr>
          <p:nvPr>
            <p:ph type="sldNum" sz="quarter" idx="12"/>
          </p:nvPr>
        </p:nvSpPr>
        <p:spPr/>
        <p:txBody>
          <a:bodyPr/>
          <a:lstStyle/>
          <a:p>
            <a:fld id="{38BFD125-2158-4834-B2A9-B207E6A11071}"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dirty="0" smtClean="0"/>
              <a:t>Highlights of Indicator Review (cont.)</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sz="2000" dirty="0" smtClean="0"/>
              <a:t>The Child Health Risk Factor Profile estimates that large numbers of children in the study area are not meeting the recommendations for healthy eating, physical activity and healthy weight.</a:t>
            </a:r>
          </a:p>
          <a:p>
            <a:pPr lvl="1">
              <a:buNone/>
            </a:pPr>
            <a:endParaRPr lang="en-US" sz="1100" dirty="0" smtClean="0"/>
          </a:p>
          <a:p>
            <a:r>
              <a:rPr lang="en-US" sz="2000" dirty="0" smtClean="0"/>
              <a:t>The Uninsured Profile estimates 9,059 (16%) non-elderly residents were uninsured at any given point in time.  </a:t>
            </a:r>
          </a:p>
          <a:p>
            <a:pPr lvl="1"/>
            <a:r>
              <a:rPr lang="en-US" sz="2000" dirty="0" smtClean="0"/>
              <a:t>The large majority of uninsured residents were estimated to have income at or below 200% of the federal poverty level.</a:t>
            </a:r>
          </a:p>
          <a:p>
            <a:pPr lvl="2"/>
            <a:endParaRPr lang="en-US" sz="1100" dirty="0" smtClean="0"/>
          </a:p>
          <a:p>
            <a:r>
              <a:rPr lang="en-US" sz="2000" dirty="0"/>
              <a:t>All of </a:t>
            </a:r>
            <a:r>
              <a:rPr lang="en-US" sz="2000" dirty="0" smtClean="0"/>
              <a:t>the areas in the Riverside Tappahannock Hospital market area </a:t>
            </a:r>
            <a:r>
              <a:rPr lang="en-US" sz="2000" dirty="0"/>
              <a:t>have full designation as Medically Underserved Areas (</a:t>
            </a:r>
            <a:r>
              <a:rPr lang="en-US" sz="2000" dirty="0" smtClean="0"/>
              <a:t>MUAs)</a:t>
            </a:r>
            <a:endParaRPr lang="en-US" sz="2000" dirty="0"/>
          </a:p>
          <a:p>
            <a:endParaRPr lang="en-US" dirty="0" smtClean="0"/>
          </a:p>
        </p:txBody>
      </p:sp>
      <p:sp>
        <p:nvSpPr>
          <p:cNvPr id="4" name="Slide Number Placeholder 3"/>
          <p:cNvSpPr>
            <a:spLocks noGrp="1"/>
          </p:cNvSpPr>
          <p:nvPr>
            <p:ph type="sldNum" sz="quarter" idx="12"/>
          </p:nvPr>
        </p:nvSpPr>
        <p:spPr/>
        <p:txBody>
          <a:bodyPr/>
          <a:lstStyle/>
          <a:p>
            <a:fld id="{38BFD125-2158-4834-B2A9-B207E6A11071}"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71" y="381000"/>
            <a:ext cx="9144000" cy="792162"/>
          </a:xfrm>
        </p:spPr>
        <p:txBody>
          <a:bodyPr>
            <a:normAutofit fontScale="90000"/>
          </a:bodyPr>
          <a:lstStyle/>
          <a:p>
            <a:r>
              <a:rPr lang="en-US" dirty="0" smtClean="0"/>
              <a:t/>
            </a:r>
            <a:br>
              <a:rPr lang="en-US" dirty="0" smtClean="0"/>
            </a:br>
            <a:r>
              <a:rPr lang="en-US" dirty="0" smtClean="0"/>
              <a:t>Action Plan and Timeline</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447800"/>
            <a:ext cx="8229600" cy="5181600"/>
          </a:xfrm>
        </p:spPr>
        <p:txBody>
          <a:bodyPr>
            <a:normAutofit fontScale="77500" lnSpcReduction="20000"/>
          </a:bodyPr>
          <a:lstStyle/>
          <a:p>
            <a:r>
              <a:rPr lang="en-US" dirty="0" smtClean="0">
                <a:solidFill>
                  <a:srgbClr val="FF0000"/>
                </a:solidFill>
              </a:rPr>
              <a:t>January 22 – Present findings to Riverside Shore Memorial Board of Directors</a:t>
            </a:r>
          </a:p>
          <a:p>
            <a:endParaRPr lang="en-US" sz="1800" dirty="0">
              <a:solidFill>
                <a:srgbClr val="FF0000"/>
              </a:solidFill>
            </a:endParaRPr>
          </a:p>
          <a:p>
            <a:r>
              <a:rPr lang="en-US" dirty="0" smtClean="0">
                <a:solidFill>
                  <a:srgbClr val="FF0000"/>
                </a:solidFill>
              </a:rPr>
              <a:t>January 22 – email thank you note and executive summary to all survey invitees</a:t>
            </a:r>
          </a:p>
          <a:p>
            <a:endParaRPr lang="en-US" sz="1800" dirty="0" smtClean="0">
              <a:solidFill>
                <a:srgbClr val="FF0000"/>
              </a:solidFill>
            </a:endParaRPr>
          </a:p>
          <a:p>
            <a:r>
              <a:rPr lang="en-US" dirty="0" smtClean="0">
                <a:solidFill>
                  <a:srgbClr val="FF0000"/>
                </a:solidFill>
              </a:rPr>
              <a:t>January 23 – Invite the major stakeholders to serve as the Action Plan Work Group (APWG)*</a:t>
            </a:r>
          </a:p>
          <a:p>
            <a:endParaRPr lang="en-US" sz="1800" dirty="0">
              <a:solidFill>
                <a:srgbClr val="FF0000"/>
              </a:solidFill>
            </a:endParaRPr>
          </a:p>
          <a:p>
            <a:r>
              <a:rPr lang="en-US" dirty="0" smtClean="0">
                <a:solidFill>
                  <a:srgbClr val="FF0000"/>
                </a:solidFill>
              </a:rPr>
              <a:t>By February 15, host first meeting of APWG</a:t>
            </a:r>
          </a:p>
          <a:p>
            <a:r>
              <a:rPr lang="en-US" dirty="0" smtClean="0">
                <a:solidFill>
                  <a:srgbClr val="FF0000"/>
                </a:solidFill>
              </a:rPr>
              <a:t>By March 8, host second meeting of APWG</a:t>
            </a:r>
          </a:p>
          <a:p>
            <a:r>
              <a:rPr lang="en-US" dirty="0" smtClean="0">
                <a:solidFill>
                  <a:srgbClr val="FF0000"/>
                </a:solidFill>
              </a:rPr>
              <a:t>By March 20, finalize action plan </a:t>
            </a:r>
          </a:p>
          <a:p>
            <a:endParaRPr lang="en-US" sz="1800" dirty="0">
              <a:solidFill>
                <a:srgbClr val="FF0000"/>
              </a:solidFill>
            </a:endParaRPr>
          </a:p>
          <a:p>
            <a:r>
              <a:rPr lang="en-US" dirty="0" smtClean="0">
                <a:solidFill>
                  <a:srgbClr val="FF0000"/>
                </a:solidFill>
              </a:rPr>
              <a:t>March 26 – Report Action Plan to Board for approval</a:t>
            </a:r>
            <a:endParaRPr lang="en-US" dirty="0">
              <a:solidFill>
                <a:srgbClr val="FF0000"/>
              </a:solidFill>
            </a:endParaRPr>
          </a:p>
          <a:p>
            <a:endParaRPr lang="en-US" sz="1800" i="1" dirty="0" smtClean="0">
              <a:solidFill>
                <a:schemeClr val="accent3">
                  <a:lumMod val="50000"/>
                </a:schemeClr>
              </a:solidFill>
            </a:endParaRPr>
          </a:p>
          <a:p>
            <a:pPr marL="0" indent="0">
              <a:buNone/>
            </a:pPr>
            <a:r>
              <a:rPr lang="en-US" i="1" dirty="0" smtClean="0">
                <a:solidFill>
                  <a:schemeClr val="accent3">
                    <a:lumMod val="50000"/>
                  </a:schemeClr>
                </a:solidFill>
              </a:rPr>
              <a:t>* Defined in an upcoming slide</a:t>
            </a:r>
            <a:endParaRPr lang="en-US" i="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38BFD125-2158-4834-B2A9-B207E6A11071}"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Work Group</a:t>
            </a:r>
            <a:endParaRPr lang="en-US" dirty="0"/>
          </a:p>
        </p:txBody>
      </p:sp>
      <p:sp>
        <p:nvSpPr>
          <p:cNvPr id="3" name="Content Placeholder 2"/>
          <p:cNvSpPr>
            <a:spLocks noGrp="1"/>
          </p:cNvSpPr>
          <p:nvPr>
            <p:ph idx="1"/>
          </p:nvPr>
        </p:nvSpPr>
        <p:spPr>
          <a:xfrm>
            <a:off x="457200" y="1752600"/>
            <a:ext cx="8382000" cy="4876800"/>
          </a:xfrm>
        </p:spPr>
        <p:txBody>
          <a:bodyPr>
            <a:normAutofit fontScale="77500" lnSpcReduction="20000"/>
          </a:bodyPr>
          <a:lstStyle/>
          <a:p>
            <a:r>
              <a:rPr lang="en-US" dirty="0" smtClean="0">
                <a:solidFill>
                  <a:srgbClr val="FF0000"/>
                </a:solidFill>
              </a:rPr>
              <a:t>Eastern Shore Rural Health System</a:t>
            </a:r>
          </a:p>
          <a:p>
            <a:r>
              <a:rPr lang="en-US" dirty="0" smtClean="0">
                <a:solidFill>
                  <a:srgbClr val="FF0000"/>
                </a:solidFill>
              </a:rPr>
              <a:t>Community Services Board</a:t>
            </a:r>
          </a:p>
          <a:p>
            <a:r>
              <a:rPr lang="en-US" dirty="0" smtClean="0">
                <a:solidFill>
                  <a:srgbClr val="FF0000"/>
                </a:solidFill>
              </a:rPr>
              <a:t>Hospice</a:t>
            </a:r>
          </a:p>
          <a:p>
            <a:r>
              <a:rPr lang="en-US" dirty="0" smtClean="0">
                <a:solidFill>
                  <a:srgbClr val="FF0000"/>
                </a:solidFill>
              </a:rPr>
              <a:t>Health Department</a:t>
            </a:r>
          </a:p>
          <a:p>
            <a:r>
              <a:rPr lang="en-US" dirty="0" smtClean="0">
                <a:solidFill>
                  <a:srgbClr val="FF0000"/>
                </a:solidFill>
              </a:rPr>
              <a:t>County Administrators</a:t>
            </a:r>
          </a:p>
          <a:p>
            <a:r>
              <a:rPr lang="en-US" dirty="0" smtClean="0">
                <a:solidFill>
                  <a:srgbClr val="FF0000"/>
                </a:solidFill>
              </a:rPr>
              <a:t>County School Superintendents</a:t>
            </a:r>
          </a:p>
          <a:p>
            <a:r>
              <a:rPr lang="en-US" dirty="0" smtClean="0">
                <a:solidFill>
                  <a:srgbClr val="FF0000"/>
                </a:solidFill>
              </a:rPr>
              <a:t>Eastern Shore Chamber</a:t>
            </a:r>
          </a:p>
          <a:p>
            <a:r>
              <a:rPr lang="en-US" dirty="0" smtClean="0">
                <a:solidFill>
                  <a:srgbClr val="FF0000"/>
                </a:solidFill>
              </a:rPr>
              <a:t>YMCA</a:t>
            </a:r>
          </a:p>
          <a:p>
            <a:r>
              <a:rPr lang="en-US" dirty="0" smtClean="0">
                <a:solidFill>
                  <a:srgbClr val="FF0000"/>
                </a:solidFill>
              </a:rPr>
              <a:t>ES Agency on Aging</a:t>
            </a:r>
          </a:p>
          <a:p>
            <a:r>
              <a:rPr lang="en-US" dirty="0" smtClean="0">
                <a:solidFill>
                  <a:srgbClr val="FF0000"/>
                </a:solidFill>
              </a:rPr>
              <a:t>ES Community College</a:t>
            </a:r>
          </a:p>
          <a:p>
            <a:r>
              <a:rPr lang="en-US" dirty="0" smtClean="0">
                <a:solidFill>
                  <a:srgbClr val="FF0000"/>
                </a:solidFill>
              </a:rPr>
              <a:t>Community Health Research, Eastern Virginia Medical School</a:t>
            </a:r>
          </a:p>
          <a:p>
            <a:r>
              <a:rPr lang="en-US" dirty="0" smtClean="0">
                <a:solidFill>
                  <a:srgbClr val="FF0000"/>
                </a:solidFill>
              </a:rPr>
              <a:t>ES Against Domestic Violence</a:t>
            </a:r>
          </a:p>
        </p:txBody>
      </p:sp>
      <p:sp>
        <p:nvSpPr>
          <p:cNvPr id="4" name="Slide Number Placeholder 3"/>
          <p:cNvSpPr>
            <a:spLocks noGrp="1"/>
          </p:cNvSpPr>
          <p:nvPr>
            <p:ph type="sldNum" sz="quarter" idx="12"/>
          </p:nvPr>
        </p:nvSpPr>
        <p:spPr/>
        <p:txBody>
          <a:bodyPr/>
          <a:lstStyle/>
          <a:p>
            <a:fld id="{38BFD125-2158-4834-B2A9-B207E6A11071}"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Action Plan Recommendations</a:t>
            </a:r>
            <a:endParaRPr lang="en-US" dirty="0"/>
          </a:p>
        </p:txBody>
      </p:sp>
      <p:sp>
        <p:nvSpPr>
          <p:cNvPr id="3" name="Content Placeholder 2"/>
          <p:cNvSpPr>
            <a:spLocks noGrp="1"/>
          </p:cNvSpPr>
          <p:nvPr>
            <p:ph idx="1"/>
          </p:nvPr>
        </p:nvSpPr>
        <p:spPr>
          <a:xfrm>
            <a:off x="457200" y="1630362"/>
            <a:ext cx="8229600" cy="4525963"/>
          </a:xfrm>
        </p:spPr>
        <p:txBody>
          <a:bodyPr>
            <a:normAutofit/>
          </a:bodyPr>
          <a:lstStyle/>
          <a:p>
            <a:r>
              <a:rPr lang="en-US" sz="2800" dirty="0" smtClean="0"/>
              <a:t>There are three “buckets” of recommendations:</a:t>
            </a:r>
          </a:p>
          <a:p>
            <a:endParaRPr lang="en-US" sz="2400" dirty="0" smtClean="0"/>
          </a:p>
          <a:p>
            <a:pPr marL="514350" indent="-514350">
              <a:buAutoNum type="arabicPeriod"/>
            </a:pPr>
            <a:r>
              <a:rPr lang="en-US" sz="2800" dirty="0" smtClean="0"/>
              <a:t>Those action items that are the full responsibility of RHS</a:t>
            </a:r>
          </a:p>
          <a:p>
            <a:pPr marL="514350" indent="-514350">
              <a:buAutoNum type="arabicPeriod"/>
            </a:pPr>
            <a:r>
              <a:rPr lang="en-US" sz="2800" dirty="0" smtClean="0"/>
              <a:t>Those action items that are solved through collaborative relationships with community and not necessarily lead by RHS</a:t>
            </a:r>
          </a:p>
          <a:p>
            <a:pPr marL="514350" indent="-514350">
              <a:buAutoNum type="arabicPeriod"/>
            </a:pPr>
            <a:r>
              <a:rPr lang="en-US" sz="2800" dirty="0" smtClean="0"/>
              <a:t>Those action items that are resolved in community without the involvement of RHS</a:t>
            </a:r>
            <a:endParaRPr lang="en-US" sz="2800" dirty="0"/>
          </a:p>
        </p:txBody>
      </p:sp>
      <p:sp>
        <p:nvSpPr>
          <p:cNvPr id="4" name="Slide Number Placeholder 3"/>
          <p:cNvSpPr>
            <a:spLocks noGrp="1"/>
          </p:cNvSpPr>
          <p:nvPr>
            <p:ph type="sldNum" sz="quarter" idx="12"/>
          </p:nvPr>
        </p:nvSpPr>
        <p:spPr/>
        <p:txBody>
          <a:bodyPr/>
          <a:lstStyle/>
          <a:p>
            <a:fld id="{38BFD125-2158-4834-B2A9-B207E6A11071}" type="slidenum">
              <a:rPr lang="en-US" smtClean="0"/>
              <a:pPr/>
              <a:t>16</a:t>
            </a:fld>
            <a:endParaRPr lang="en-US" dirty="0"/>
          </a:p>
        </p:txBody>
      </p:sp>
    </p:spTree>
    <p:extLst>
      <p:ext uri="{BB962C8B-B14F-4D97-AF65-F5344CB8AC3E}">
        <p14:creationId xmlns:p14="http://schemas.microsoft.com/office/powerpoint/2010/main" val="170965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p>
          <a:p>
            <a:pPr algn="ctr"/>
            <a:endParaRPr lang="en-US" dirty="0"/>
          </a:p>
          <a:p>
            <a:pPr marL="0" indent="0" algn="ctr">
              <a:buNone/>
            </a:pPr>
            <a:r>
              <a:rPr lang="en-US" sz="6000" dirty="0"/>
              <a:t>Q</a:t>
            </a:r>
            <a:r>
              <a:rPr lang="en-US" sz="6000" dirty="0" smtClean="0"/>
              <a:t>uestions?</a:t>
            </a:r>
            <a:endParaRPr lang="en-US" sz="6000" dirty="0"/>
          </a:p>
        </p:txBody>
      </p:sp>
      <p:sp>
        <p:nvSpPr>
          <p:cNvPr id="2" name="Slide Number Placeholder 1"/>
          <p:cNvSpPr>
            <a:spLocks noGrp="1"/>
          </p:cNvSpPr>
          <p:nvPr>
            <p:ph type="sldNum" sz="quarter" idx="12"/>
          </p:nvPr>
        </p:nvSpPr>
        <p:spPr/>
        <p:txBody>
          <a:bodyPr/>
          <a:lstStyle/>
          <a:p>
            <a:fld id="{38BFD125-2158-4834-B2A9-B207E6A11071}" type="slidenum">
              <a:rPr lang="en-US" smtClean="0"/>
              <a:pPr/>
              <a:t>17</a:t>
            </a:fld>
            <a:endParaRPr lang="en-US" dirty="0"/>
          </a:p>
        </p:txBody>
      </p:sp>
    </p:spTree>
    <p:extLst>
      <p:ext uri="{BB962C8B-B14F-4D97-AF65-F5344CB8AC3E}">
        <p14:creationId xmlns:p14="http://schemas.microsoft.com/office/powerpoint/2010/main" val="425157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944562"/>
          </a:xfrm>
        </p:spPr>
        <p:txBody>
          <a:bodyPr>
            <a:noAutofit/>
          </a:bodyPr>
          <a:lstStyle/>
          <a:p>
            <a:r>
              <a:rPr lang="en-US" sz="2800" dirty="0" smtClean="0"/>
              <a:t>Four New IRS Requirements for Charitable 501(c)(3) Hospitals With The Affordable Care Act (ACA)</a:t>
            </a:r>
            <a:endParaRPr lang="en-US" sz="2800" dirty="0"/>
          </a:p>
        </p:txBody>
      </p:sp>
      <p:sp>
        <p:nvSpPr>
          <p:cNvPr id="5" name="Content Placeholder 4"/>
          <p:cNvSpPr>
            <a:spLocks noGrp="1"/>
          </p:cNvSpPr>
          <p:nvPr>
            <p:ph idx="1"/>
          </p:nvPr>
        </p:nvSpPr>
        <p:spPr>
          <a:xfrm>
            <a:off x="457200" y="1600200"/>
            <a:ext cx="8229600" cy="4953000"/>
          </a:xfrm>
        </p:spPr>
        <p:txBody>
          <a:bodyPr>
            <a:normAutofit/>
          </a:bodyPr>
          <a:lstStyle/>
          <a:p>
            <a:r>
              <a:rPr lang="en-US" sz="2200" dirty="0" smtClean="0"/>
              <a:t>Section 501 (r) of the ACA requires each 501(c)(3) hospital organization on a facility-by-facility basis to </a:t>
            </a:r>
          </a:p>
          <a:p>
            <a:pPr marL="800100" lvl="1" indent="-342900">
              <a:buFont typeface="+mj-lt"/>
              <a:buAutoNum type="arabicPeriod"/>
            </a:pPr>
            <a:r>
              <a:rPr lang="en-US" sz="1200" dirty="0" smtClean="0"/>
              <a:t>Establish written financial assistance and emergency medical policies</a:t>
            </a:r>
          </a:p>
          <a:p>
            <a:pPr marL="800100" lvl="1" indent="-342900">
              <a:buFont typeface="+mj-lt"/>
              <a:buAutoNum type="arabicPeriod"/>
            </a:pPr>
            <a:r>
              <a:rPr lang="en-US" sz="1200" dirty="0" smtClean="0"/>
              <a:t>Limit amounts charged for emergency or other medically necessary care to individuals eligible for assistance under the hospital’s financial assistance policy.</a:t>
            </a:r>
          </a:p>
          <a:p>
            <a:pPr marL="800100" lvl="1" indent="-342900">
              <a:buFont typeface="+mj-lt"/>
              <a:buAutoNum type="arabicPeriod"/>
            </a:pPr>
            <a:r>
              <a:rPr lang="en-US" sz="1200" dirty="0" smtClean="0"/>
              <a:t>Make reasonable efforts to determine whether an individual is eligible for assistance under the hospital’s financial assistance policy before engaging in extraordinary collection actions against an individual and</a:t>
            </a:r>
          </a:p>
          <a:p>
            <a:pPr marL="800100" lvl="1" indent="-342900">
              <a:buFont typeface="+mj-lt"/>
              <a:buAutoNum type="arabicPeriod"/>
            </a:pPr>
            <a:endParaRPr lang="en-US" sz="800" dirty="0" smtClean="0"/>
          </a:p>
          <a:p>
            <a:pPr marL="914400" lvl="1" indent="-457200">
              <a:buFont typeface="+mj-lt"/>
              <a:buAutoNum type="arabicPeriod"/>
            </a:pPr>
            <a:r>
              <a:rPr lang="en-US" sz="1900" dirty="0" smtClean="0"/>
              <a:t>Conduct a Community Health Needs Assessment (CHNA) at least once every three years.</a:t>
            </a:r>
          </a:p>
          <a:p>
            <a:pPr marL="1314450" lvl="2" indent="-457200"/>
            <a:r>
              <a:rPr lang="en-US" sz="1600" dirty="0" smtClean="0"/>
              <a:t>This CHNA requirement is effective for tax years beginning after March 23, 2012.</a:t>
            </a:r>
          </a:p>
          <a:p>
            <a:pPr marL="1314450" lvl="2" indent="-457200"/>
            <a:r>
              <a:rPr lang="en-US" sz="1600" dirty="0" smtClean="0"/>
              <a:t>Must adopt a written implementation strategy to address identified community needs</a:t>
            </a:r>
          </a:p>
          <a:p>
            <a:pPr marL="1314450" lvl="2" indent="-457200"/>
            <a:r>
              <a:rPr lang="en-US" sz="1600" dirty="0" smtClean="0"/>
              <a:t>Include input from persons who represent the broad interest of the community</a:t>
            </a:r>
          </a:p>
          <a:p>
            <a:pPr marL="1314450" lvl="2" indent="-457200"/>
            <a:r>
              <a:rPr lang="en-US" sz="1600" dirty="0" smtClean="0"/>
              <a:t>Include input from persons having public health knowledge or expertise</a:t>
            </a:r>
          </a:p>
          <a:p>
            <a:pPr marL="1314450" lvl="2" indent="-457200"/>
            <a:r>
              <a:rPr lang="en-US" sz="1600" dirty="0" smtClean="0"/>
              <a:t>Make assessment widely available to the public</a:t>
            </a:r>
          </a:p>
          <a:p>
            <a:pPr marL="1314450" lvl="2" indent="-457200"/>
            <a:r>
              <a:rPr lang="en-US" sz="1600" dirty="0" smtClean="0"/>
              <a:t>Failure to comply is $50,000 fine per tax year</a:t>
            </a:r>
          </a:p>
          <a:p>
            <a:pPr marL="1314450" lvl="2" indent="-457200">
              <a:buNone/>
            </a:pPr>
            <a:endParaRPr lang="en-US" sz="1800" dirty="0" smtClean="0"/>
          </a:p>
        </p:txBody>
      </p:sp>
      <p:sp>
        <p:nvSpPr>
          <p:cNvPr id="7" name="Rounded Rectangle 6"/>
          <p:cNvSpPr/>
          <p:nvPr/>
        </p:nvSpPr>
        <p:spPr>
          <a:xfrm>
            <a:off x="304800" y="3505200"/>
            <a:ext cx="8534400" cy="2667000"/>
          </a:xfrm>
          <a:prstGeom prst="round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38BFD125-2158-4834-B2A9-B207E6A11071}"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CHNA Benefits</a:t>
            </a:r>
            <a:endParaRPr lang="en-US" dirty="0"/>
          </a:p>
        </p:txBody>
      </p:sp>
      <p:sp>
        <p:nvSpPr>
          <p:cNvPr id="3" name="Content Placeholder 2"/>
          <p:cNvSpPr>
            <a:spLocks noGrp="1"/>
          </p:cNvSpPr>
          <p:nvPr>
            <p:ph idx="1"/>
          </p:nvPr>
        </p:nvSpPr>
        <p:spPr/>
        <p:txBody>
          <a:bodyPr/>
          <a:lstStyle/>
          <a:p>
            <a:r>
              <a:rPr lang="en-US" sz="2800" dirty="0" smtClean="0"/>
              <a:t>Identify key opportunities for clinical offerings.</a:t>
            </a:r>
          </a:p>
          <a:p>
            <a:r>
              <a:rPr lang="en-US" sz="2800" dirty="0" smtClean="0"/>
              <a:t>Identify opportunities for community health outreach.</a:t>
            </a:r>
          </a:p>
          <a:p>
            <a:r>
              <a:rPr lang="en-US" sz="2800" dirty="0" smtClean="0"/>
              <a:t>Solidify population health understanding during transition to ACO markets. </a:t>
            </a:r>
          </a:p>
          <a:p>
            <a:r>
              <a:rPr lang="en-US" sz="2800" dirty="0" smtClean="0"/>
              <a:t>On the Northern Neck – provides opportunity to connect with community leaders to help emphasize the importance of a local, community hospital dedicated to community needs.</a:t>
            </a:r>
          </a:p>
          <a:p>
            <a:endParaRPr lang="en-US" sz="2800" dirty="0" smtClean="0"/>
          </a:p>
          <a:p>
            <a:endParaRPr lang="en-US" dirty="0"/>
          </a:p>
        </p:txBody>
      </p:sp>
      <p:sp>
        <p:nvSpPr>
          <p:cNvPr id="4" name="Slide Number Placeholder 3"/>
          <p:cNvSpPr>
            <a:spLocks noGrp="1"/>
          </p:cNvSpPr>
          <p:nvPr>
            <p:ph type="sldNum" sz="quarter" idx="12"/>
          </p:nvPr>
        </p:nvSpPr>
        <p:spPr/>
        <p:txBody>
          <a:bodyPr/>
          <a:lstStyle/>
          <a:p>
            <a:fld id="{38BFD125-2158-4834-B2A9-B207E6A11071}"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and How…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Riverside commissioned Community Health Solutions to conduct a community health needs assessment of the Riverside Tappahannock Hospital service area.  </a:t>
            </a:r>
          </a:p>
          <a:p>
            <a:pPr>
              <a:buNone/>
            </a:pPr>
            <a:endParaRPr lang="en-US" sz="2600" dirty="0" smtClean="0"/>
          </a:p>
          <a:p>
            <a:r>
              <a:rPr lang="en-US" dirty="0" smtClean="0"/>
              <a:t>The RTH service area spans 35 ZIP codes across Essex, King &amp; Queen, King Williams, Lancaster, Northumberland, Richmond and Westmoreland Counties.  </a:t>
            </a:r>
          </a:p>
          <a:p>
            <a:pPr>
              <a:buNone/>
            </a:pPr>
            <a:endParaRPr lang="en-US" sz="2600" dirty="0" smtClean="0"/>
          </a:p>
          <a:p>
            <a:r>
              <a:rPr lang="en-US" dirty="0" smtClean="0"/>
              <a:t>Methodology: Two Pronged Approach</a:t>
            </a:r>
          </a:p>
          <a:p>
            <a:pPr lvl="1"/>
            <a:r>
              <a:rPr lang="en-US" dirty="0" smtClean="0"/>
              <a:t>Community Insight Profile</a:t>
            </a:r>
          </a:p>
          <a:p>
            <a:pPr lvl="2"/>
            <a:r>
              <a:rPr lang="en-US" u="sng" dirty="0" smtClean="0"/>
              <a:t>Qualitative </a:t>
            </a:r>
            <a:r>
              <a:rPr lang="en-US" dirty="0" smtClean="0"/>
              <a:t>analysis from survey of community stakeholders</a:t>
            </a:r>
          </a:p>
          <a:p>
            <a:pPr lvl="1"/>
            <a:r>
              <a:rPr lang="en-US" dirty="0" smtClean="0"/>
              <a:t>Community Indicator Profile</a:t>
            </a:r>
          </a:p>
          <a:p>
            <a:pPr lvl="2"/>
            <a:r>
              <a:rPr lang="en-US" u="sng" dirty="0" smtClean="0"/>
              <a:t>Quantitative</a:t>
            </a:r>
            <a:r>
              <a:rPr lang="en-US" dirty="0" smtClean="0"/>
              <a:t> analysis from community health status indicators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8BFD125-2158-4834-B2A9-B207E6A11071}"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Insight Profile</a:t>
            </a:r>
            <a:endParaRPr lang="en-US" dirty="0"/>
          </a:p>
        </p:txBody>
      </p:sp>
      <p:sp>
        <p:nvSpPr>
          <p:cNvPr id="3" name="Content Placeholder 2"/>
          <p:cNvSpPr>
            <a:spLocks noGrp="1"/>
          </p:cNvSpPr>
          <p:nvPr>
            <p:ph idx="1"/>
          </p:nvPr>
        </p:nvSpPr>
        <p:spPr/>
        <p:txBody>
          <a:bodyPr/>
          <a:lstStyle/>
          <a:p>
            <a:r>
              <a:rPr lang="en-US" dirty="0" smtClean="0"/>
              <a:t>Survey sent to 88 community stakeholders</a:t>
            </a:r>
          </a:p>
          <a:p>
            <a:r>
              <a:rPr lang="en-US" dirty="0" smtClean="0"/>
              <a:t>Response rate of 49% (43)</a:t>
            </a:r>
          </a:p>
          <a:p>
            <a:r>
              <a:rPr lang="en-US" dirty="0" smtClean="0"/>
              <a:t>Survey participants were asked to provide viewpoints on:</a:t>
            </a:r>
          </a:p>
          <a:p>
            <a:pPr lvl="1"/>
            <a:r>
              <a:rPr lang="en-US" dirty="0" smtClean="0"/>
              <a:t>Important health concerns in the community;</a:t>
            </a:r>
          </a:p>
          <a:p>
            <a:pPr lvl="1"/>
            <a:r>
              <a:rPr lang="en-US" dirty="0" smtClean="0"/>
              <a:t>Significant service gaps in the community; and </a:t>
            </a:r>
          </a:p>
          <a:p>
            <a:pPr lvl="1"/>
            <a:r>
              <a:rPr lang="en-US" dirty="0" smtClean="0"/>
              <a:t>Ideas for addressing health concerns and service gaps</a:t>
            </a:r>
            <a:endParaRPr lang="en-US" dirty="0"/>
          </a:p>
        </p:txBody>
      </p:sp>
      <p:sp>
        <p:nvSpPr>
          <p:cNvPr id="4" name="Slide Number Placeholder 3"/>
          <p:cNvSpPr>
            <a:spLocks noGrp="1"/>
          </p:cNvSpPr>
          <p:nvPr>
            <p:ph type="sldNum" sz="quarter" idx="12"/>
          </p:nvPr>
        </p:nvSpPr>
        <p:spPr/>
        <p:txBody>
          <a:bodyPr/>
          <a:lstStyle/>
          <a:p>
            <a:fld id="{38BFD125-2158-4834-B2A9-B207E6A11071}"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800" dirty="0" smtClean="0"/>
              <a:t>Organizational Affiliations of </a:t>
            </a:r>
            <a:br>
              <a:rPr lang="en-US" sz="3800" dirty="0" smtClean="0"/>
            </a:br>
            <a:r>
              <a:rPr lang="en-US" sz="3800" dirty="0" smtClean="0"/>
              <a:t>Survey Respondents</a:t>
            </a:r>
            <a:endParaRPr lang="en-US" sz="3800" dirty="0"/>
          </a:p>
        </p:txBody>
      </p:sp>
      <p:sp>
        <p:nvSpPr>
          <p:cNvPr id="4" name="Content Placeholder 3"/>
          <p:cNvSpPr>
            <a:spLocks noGrp="1"/>
          </p:cNvSpPr>
          <p:nvPr>
            <p:ph sz="half" idx="1"/>
          </p:nvPr>
        </p:nvSpPr>
        <p:spPr>
          <a:xfrm>
            <a:off x="0" y="1295400"/>
            <a:ext cx="4495800" cy="4525963"/>
          </a:xfrm>
        </p:spPr>
        <p:txBody>
          <a:bodyPr>
            <a:noAutofit/>
          </a:bodyPr>
          <a:lstStyle/>
          <a:p>
            <a:r>
              <a:rPr lang="en-US" sz="1600" dirty="0" smtClean="0"/>
              <a:t>Bay Rivers </a:t>
            </a:r>
            <a:r>
              <a:rPr lang="en-US" sz="1600" dirty="0" err="1" smtClean="0"/>
              <a:t>Telehealth</a:t>
            </a:r>
            <a:r>
              <a:rPr lang="en-US" sz="1600" dirty="0" smtClean="0"/>
              <a:t> Alliance</a:t>
            </a:r>
          </a:p>
          <a:p>
            <a:r>
              <a:rPr lang="en-US" sz="1600" dirty="0" smtClean="0"/>
              <a:t>Colonial Beach Public Schools</a:t>
            </a:r>
          </a:p>
          <a:p>
            <a:r>
              <a:rPr lang="en-US" sz="1600" dirty="0" smtClean="0"/>
              <a:t>Essex County Emergency Services</a:t>
            </a:r>
          </a:p>
          <a:p>
            <a:r>
              <a:rPr lang="en-US" sz="1600" dirty="0" smtClean="0"/>
              <a:t>Essex County Board of Supervisors</a:t>
            </a:r>
          </a:p>
          <a:p>
            <a:r>
              <a:rPr lang="en-US" sz="1600" dirty="0" smtClean="0"/>
              <a:t>Essex County Chamber of Commerce</a:t>
            </a:r>
          </a:p>
          <a:p>
            <a:r>
              <a:rPr lang="en-US" sz="1600" dirty="0" smtClean="0"/>
              <a:t>Essex County Department of Social Services</a:t>
            </a:r>
          </a:p>
          <a:p>
            <a:r>
              <a:rPr lang="en-US" sz="1600" dirty="0" smtClean="0"/>
              <a:t>Essex County Public Schools</a:t>
            </a:r>
          </a:p>
          <a:p>
            <a:r>
              <a:rPr lang="en-US" sz="1600" dirty="0" smtClean="0"/>
              <a:t>Essex County Sherriff’s Office</a:t>
            </a:r>
          </a:p>
          <a:p>
            <a:r>
              <a:rPr lang="en-US" sz="1600" dirty="0" smtClean="0"/>
              <a:t>First Baptist Church</a:t>
            </a:r>
          </a:p>
          <a:p>
            <a:r>
              <a:rPr lang="en-US" sz="1600" dirty="0" smtClean="0"/>
              <a:t>King &amp; Queen County Board of Supervisors</a:t>
            </a:r>
          </a:p>
          <a:p>
            <a:r>
              <a:rPr lang="en-US" sz="1600" dirty="0" smtClean="0"/>
              <a:t>King &amp; Queen County Social Services</a:t>
            </a:r>
          </a:p>
          <a:p>
            <a:r>
              <a:rPr lang="en-US" sz="1600" dirty="0" smtClean="0"/>
              <a:t>King William County Emergency Services</a:t>
            </a:r>
          </a:p>
          <a:p>
            <a:r>
              <a:rPr lang="en-US" sz="1600" dirty="0" smtClean="0"/>
              <a:t>King William County Public Schools</a:t>
            </a:r>
          </a:p>
          <a:p>
            <a:r>
              <a:rPr lang="en-US" sz="1600" dirty="0" smtClean="0"/>
              <a:t>King William Pharmacy</a:t>
            </a:r>
          </a:p>
          <a:p>
            <a:r>
              <a:rPr lang="en-US" sz="1600" dirty="0" smtClean="0"/>
              <a:t>King William Social Services</a:t>
            </a:r>
          </a:p>
          <a:p>
            <a:r>
              <a:rPr lang="en-US" sz="1600" dirty="0" smtClean="0"/>
              <a:t>Lancaster County Department of Social Services</a:t>
            </a:r>
          </a:p>
          <a:p>
            <a:r>
              <a:rPr lang="en-US" sz="1600" dirty="0" smtClean="0"/>
              <a:t>Middle Peninsula Northern Neck Community Services Board</a:t>
            </a:r>
          </a:p>
          <a:p>
            <a:r>
              <a:rPr lang="en-US" sz="1600" dirty="0" smtClean="0"/>
              <a:t>Northumberland County Board of Supervisors</a:t>
            </a:r>
          </a:p>
        </p:txBody>
      </p:sp>
      <p:sp>
        <p:nvSpPr>
          <p:cNvPr id="5" name="Content Placeholder 4"/>
          <p:cNvSpPr>
            <a:spLocks noGrp="1"/>
          </p:cNvSpPr>
          <p:nvPr>
            <p:ph sz="half" idx="2"/>
          </p:nvPr>
        </p:nvSpPr>
        <p:spPr>
          <a:xfrm>
            <a:off x="4495800" y="1295400"/>
            <a:ext cx="4648200" cy="5562600"/>
          </a:xfrm>
        </p:spPr>
        <p:txBody>
          <a:bodyPr>
            <a:noAutofit/>
          </a:bodyPr>
          <a:lstStyle/>
          <a:p>
            <a:r>
              <a:rPr lang="en-US" sz="1600" dirty="0" smtClean="0"/>
              <a:t>Northumberland County Chamber of Commerce</a:t>
            </a:r>
          </a:p>
          <a:p>
            <a:r>
              <a:rPr lang="en-US" sz="1600" dirty="0" smtClean="0"/>
              <a:t>Northumberland County Department of Social Services</a:t>
            </a:r>
          </a:p>
          <a:p>
            <a:r>
              <a:rPr lang="en-US" sz="1600" dirty="0" smtClean="0"/>
              <a:t>Northumberland County Sherriff’s Office</a:t>
            </a:r>
          </a:p>
          <a:p>
            <a:r>
              <a:rPr lang="en-US" sz="1600" dirty="0" smtClean="0"/>
              <a:t>Northumberland Elementary School</a:t>
            </a:r>
          </a:p>
          <a:p>
            <a:r>
              <a:rPr lang="en-US" sz="1600" dirty="0" smtClean="0"/>
              <a:t>Richmond County Department of Social Services</a:t>
            </a:r>
          </a:p>
          <a:p>
            <a:r>
              <a:rPr lang="en-US" sz="1600" dirty="0" smtClean="0"/>
              <a:t>Richmond County Sherriff’s Office</a:t>
            </a:r>
          </a:p>
          <a:p>
            <a:r>
              <a:rPr lang="en-US" sz="1600" dirty="0" smtClean="0"/>
              <a:t>Richmond County YMCA</a:t>
            </a:r>
          </a:p>
          <a:p>
            <a:r>
              <a:rPr lang="en-US" sz="1600" dirty="0" smtClean="0"/>
              <a:t>Riverside Health System – Physician (7)</a:t>
            </a:r>
          </a:p>
          <a:p>
            <a:r>
              <a:rPr lang="en-US" sz="1600" dirty="0" smtClean="0"/>
              <a:t>Riverside Tappahannock Hospice</a:t>
            </a:r>
          </a:p>
          <a:p>
            <a:r>
              <a:rPr lang="en-US" sz="1600" dirty="0" smtClean="0"/>
              <a:t>Riverside Tappahannock Home Health Agency</a:t>
            </a:r>
          </a:p>
          <a:p>
            <a:r>
              <a:rPr lang="en-US" sz="1600" dirty="0" smtClean="0"/>
              <a:t>Tappahannock Regional Free Clinic</a:t>
            </a:r>
          </a:p>
          <a:p>
            <a:r>
              <a:rPr lang="en-US" sz="1600" dirty="0" smtClean="0"/>
              <a:t>The Orchard</a:t>
            </a:r>
          </a:p>
          <a:p>
            <a:r>
              <a:rPr lang="en-US" sz="1600" dirty="0" smtClean="0"/>
              <a:t>Three Rivers Health District</a:t>
            </a:r>
          </a:p>
          <a:p>
            <a:r>
              <a:rPr lang="en-US" sz="1600" dirty="0" smtClean="0"/>
              <a:t>Town of Tappahannock (2)</a:t>
            </a:r>
          </a:p>
          <a:p>
            <a:r>
              <a:rPr lang="en-US" sz="1600" dirty="0" smtClean="0"/>
              <a:t>Town of Warsaw</a:t>
            </a:r>
          </a:p>
          <a:p>
            <a:r>
              <a:rPr lang="en-US" sz="1600" dirty="0" smtClean="0"/>
              <a:t>Virginia Cooperative Extension</a:t>
            </a:r>
          </a:p>
          <a:p>
            <a:r>
              <a:rPr lang="en-US" sz="1600" dirty="0" smtClean="0"/>
              <a:t>Westmoreland Medical Center</a:t>
            </a:r>
          </a:p>
          <a:p>
            <a:r>
              <a:rPr lang="en-US" sz="1600" dirty="0" smtClean="0"/>
              <a:t>Unknown Organization</a:t>
            </a:r>
            <a:endParaRPr lang="en-US" sz="1600" dirty="0"/>
          </a:p>
        </p:txBody>
      </p:sp>
      <p:sp>
        <p:nvSpPr>
          <p:cNvPr id="3" name="Slide Number Placeholder 2"/>
          <p:cNvSpPr>
            <a:spLocks noGrp="1"/>
          </p:cNvSpPr>
          <p:nvPr>
            <p:ph type="sldNum" sz="quarter" idx="12"/>
          </p:nvPr>
        </p:nvSpPr>
        <p:spPr/>
        <p:txBody>
          <a:bodyPr/>
          <a:lstStyle/>
          <a:p>
            <a:fld id="{38BFD125-2158-4834-B2A9-B207E6A11071}"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143000"/>
          </a:xfrm>
        </p:spPr>
        <p:txBody>
          <a:bodyPr>
            <a:normAutofit fontScale="90000"/>
          </a:bodyPr>
          <a:lstStyle/>
          <a:p>
            <a:r>
              <a:rPr lang="en-US" dirty="0" smtClean="0"/>
              <a:t>Important Community Health Concerns Identified by Survey Respondents</a:t>
            </a:r>
            <a:endParaRPr lang="en-US" dirty="0"/>
          </a:p>
        </p:txBody>
      </p:sp>
      <p:graphicFrame>
        <p:nvGraphicFramePr>
          <p:cNvPr id="7" name="Content Placeholder 6"/>
          <p:cNvGraphicFramePr>
            <a:graphicFrameLocks noGrp="1"/>
          </p:cNvGraphicFramePr>
          <p:nvPr>
            <p:ph idx="1"/>
          </p:nvPr>
        </p:nvGraphicFramePr>
        <p:xfrm>
          <a:off x="457200" y="1600200"/>
          <a:ext cx="8229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1143000" y="1447800"/>
            <a:ext cx="1752600" cy="3048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7"/>
          <p:cNvSpPr/>
          <p:nvPr/>
        </p:nvSpPr>
        <p:spPr>
          <a:xfrm>
            <a:off x="5486400" y="1371600"/>
            <a:ext cx="2667000" cy="1828800"/>
          </a:xfrm>
          <a:prstGeom prst="wedgeRoundRectCallout">
            <a:avLst>
              <a:gd name="adj1" fmla="val -158370"/>
              <a:gd name="adj2" fmla="val -22257"/>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u="sng" dirty="0" smtClean="0"/>
              <a:t>Top Health Concerns Identified</a:t>
            </a:r>
            <a:r>
              <a:rPr lang="en-US" sz="1200" dirty="0" smtClean="0"/>
              <a:t>:</a:t>
            </a:r>
          </a:p>
          <a:p>
            <a:pPr marL="342900" indent="-342900">
              <a:buAutoNum type="arabicPeriod"/>
            </a:pPr>
            <a:r>
              <a:rPr lang="en-US" sz="1200" dirty="0" smtClean="0"/>
              <a:t>Adult Obesity</a:t>
            </a:r>
          </a:p>
          <a:p>
            <a:pPr marL="342900" indent="-342900">
              <a:buAutoNum type="arabicPeriod"/>
            </a:pPr>
            <a:r>
              <a:rPr lang="en-US" sz="1200" dirty="0" smtClean="0"/>
              <a:t>Heart Disease &amp; Stroke</a:t>
            </a:r>
          </a:p>
          <a:p>
            <a:pPr marL="342900" indent="-342900">
              <a:buAutoNum type="arabicPeriod"/>
            </a:pPr>
            <a:r>
              <a:rPr lang="en-US" sz="1200" dirty="0" smtClean="0"/>
              <a:t>Cancer</a:t>
            </a:r>
          </a:p>
          <a:p>
            <a:pPr marL="342900" indent="-342900">
              <a:buAutoNum type="arabicPeriod"/>
            </a:pPr>
            <a:r>
              <a:rPr lang="en-US" sz="1200" dirty="0" smtClean="0"/>
              <a:t>Diabetes</a:t>
            </a:r>
          </a:p>
          <a:p>
            <a:pPr marL="342900" indent="-342900">
              <a:buAutoNum type="arabicPeriod"/>
            </a:pPr>
            <a:r>
              <a:rPr lang="en-US" sz="1200" dirty="0" smtClean="0"/>
              <a:t>Mental Health Concerns</a:t>
            </a:r>
          </a:p>
          <a:p>
            <a:pPr marL="342900" indent="-342900">
              <a:buAutoNum type="arabicPeriod"/>
            </a:pPr>
            <a:r>
              <a:rPr lang="en-US" sz="1200" dirty="0" smtClean="0"/>
              <a:t>Substance Abuse – Illegal Drugs</a:t>
            </a:r>
            <a:endParaRPr lang="en-US" sz="1200" dirty="0"/>
          </a:p>
        </p:txBody>
      </p:sp>
      <p:sp>
        <p:nvSpPr>
          <p:cNvPr id="2" name="Slide Number Placeholder 1"/>
          <p:cNvSpPr>
            <a:spLocks noGrp="1"/>
          </p:cNvSpPr>
          <p:nvPr>
            <p:ph type="sldNum" sz="quarter" idx="12"/>
          </p:nvPr>
        </p:nvSpPr>
        <p:spPr/>
        <p:txBody>
          <a:bodyPr/>
          <a:lstStyle/>
          <a:p>
            <a:fld id="{38BFD125-2158-4834-B2A9-B207E6A11071}"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Important Community Service Gaps Identified by Survey Respondents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43212732"/>
              </p:ext>
            </p:extLst>
          </p:nvPr>
        </p:nvGraphicFramePr>
        <p:xfrm>
          <a:off x="457200" y="1600200"/>
          <a:ext cx="8229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ular Callout 7"/>
          <p:cNvSpPr/>
          <p:nvPr/>
        </p:nvSpPr>
        <p:spPr>
          <a:xfrm>
            <a:off x="5181600" y="1447800"/>
            <a:ext cx="3733800" cy="1600200"/>
          </a:xfrm>
          <a:prstGeom prst="wedgeRoundRectCallout">
            <a:avLst>
              <a:gd name="adj1" fmla="val -124288"/>
              <a:gd name="adj2" fmla="val -1365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u="sng" dirty="0" smtClean="0"/>
              <a:t>Top Service Gaps Identified</a:t>
            </a:r>
            <a:r>
              <a:rPr lang="en-US" sz="1200" dirty="0" smtClean="0"/>
              <a:t>:</a:t>
            </a:r>
          </a:p>
          <a:p>
            <a:pPr marL="342900" indent="-342900">
              <a:buAutoNum type="arabicPeriod"/>
            </a:pPr>
            <a:r>
              <a:rPr lang="en-US" sz="1200" dirty="0" smtClean="0"/>
              <a:t>Aging Services</a:t>
            </a:r>
          </a:p>
          <a:p>
            <a:pPr marL="342900" indent="-342900">
              <a:buAutoNum type="arabicPeriod"/>
            </a:pPr>
            <a:r>
              <a:rPr lang="en-US" sz="1200" dirty="0" smtClean="0"/>
              <a:t>Behavioral Health Services (including mental health, substance use and intellectual disability)</a:t>
            </a:r>
          </a:p>
          <a:p>
            <a:pPr marL="342900" indent="-342900">
              <a:buAutoNum type="arabicPeriod"/>
            </a:pPr>
            <a:r>
              <a:rPr lang="en-US" sz="1200" dirty="0" smtClean="0"/>
              <a:t>Transportation</a:t>
            </a:r>
          </a:p>
          <a:p>
            <a:pPr marL="342900" indent="-342900">
              <a:buAutoNum type="arabicPeriod"/>
            </a:pPr>
            <a:r>
              <a:rPr lang="en-US" sz="1200" dirty="0" smtClean="0"/>
              <a:t>Health Care Coverage</a:t>
            </a:r>
          </a:p>
          <a:p>
            <a:pPr marL="342900" indent="-342900">
              <a:buAutoNum type="arabicPeriod"/>
            </a:pPr>
            <a:r>
              <a:rPr lang="en-US" sz="1200" dirty="0" smtClean="0"/>
              <a:t>Long Term Care Services</a:t>
            </a:r>
            <a:endParaRPr lang="en-US" sz="1200" dirty="0"/>
          </a:p>
        </p:txBody>
      </p:sp>
      <p:sp>
        <p:nvSpPr>
          <p:cNvPr id="10" name="Oval 9"/>
          <p:cNvSpPr/>
          <p:nvPr/>
        </p:nvSpPr>
        <p:spPr>
          <a:xfrm>
            <a:off x="1066800" y="1600200"/>
            <a:ext cx="1524000" cy="2895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38BFD125-2158-4834-B2A9-B207E6A11071}"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Indicator Profile</a:t>
            </a:r>
            <a:endParaRPr lang="en-US" dirty="0"/>
          </a:p>
        </p:txBody>
      </p:sp>
      <p:sp>
        <p:nvSpPr>
          <p:cNvPr id="3" name="Content Placeholder 2"/>
          <p:cNvSpPr>
            <a:spLocks noGrp="1"/>
          </p:cNvSpPr>
          <p:nvPr>
            <p:ph idx="1"/>
          </p:nvPr>
        </p:nvSpPr>
        <p:spPr>
          <a:xfrm>
            <a:off x="457200" y="1676400"/>
            <a:ext cx="8229600" cy="4525963"/>
          </a:xfrm>
        </p:spPr>
        <p:txBody>
          <a:bodyPr>
            <a:normAutofit fontScale="92500" lnSpcReduction="20000"/>
          </a:bodyPr>
          <a:lstStyle/>
          <a:p>
            <a:pPr>
              <a:buNone/>
            </a:pPr>
            <a:r>
              <a:rPr lang="en-US" dirty="0" smtClean="0"/>
              <a:t>The needs assessment reviewed 9 specific profiles:</a:t>
            </a:r>
          </a:p>
          <a:p>
            <a:pPr marL="514350" indent="-514350">
              <a:buFont typeface="+mj-lt"/>
              <a:buAutoNum type="arabicPeriod"/>
            </a:pPr>
            <a:r>
              <a:rPr lang="en-US" sz="2600" dirty="0" smtClean="0"/>
              <a:t>Health Demographic Trend Profile</a:t>
            </a:r>
          </a:p>
          <a:p>
            <a:pPr marL="514350" indent="-514350">
              <a:buFont typeface="+mj-lt"/>
              <a:buAutoNum type="arabicPeriod"/>
            </a:pPr>
            <a:r>
              <a:rPr lang="en-US" sz="2600" dirty="0" smtClean="0"/>
              <a:t>Health Demographic Snapshot</a:t>
            </a:r>
          </a:p>
          <a:p>
            <a:pPr marL="514350" indent="-514350">
              <a:buFont typeface="+mj-lt"/>
              <a:buAutoNum type="arabicPeriod"/>
            </a:pPr>
            <a:r>
              <a:rPr lang="en-US" sz="2600" dirty="0" smtClean="0"/>
              <a:t>Mortality Profile</a:t>
            </a:r>
          </a:p>
          <a:p>
            <a:pPr marL="514350" indent="-514350">
              <a:buFont typeface="+mj-lt"/>
              <a:buAutoNum type="arabicPeriod"/>
            </a:pPr>
            <a:r>
              <a:rPr lang="en-US" sz="2600" dirty="0" smtClean="0"/>
              <a:t>Maternal and Infant Health Profile</a:t>
            </a:r>
          </a:p>
          <a:p>
            <a:pPr marL="514350" indent="-514350">
              <a:buFont typeface="+mj-lt"/>
              <a:buAutoNum type="arabicPeriod"/>
            </a:pPr>
            <a:r>
              <a:rPr lang="en-US" sz="2600" dirty="0" smtClean="0"/>
              <a:t>Preventable Hospitalization Profile</a:t>
            </a:r>
          </a:p>
          <a:p>
            <a:pPr marL="514350" indent="-514350">
              <a:buFont typeface="+mj-lt"/>
              <a:buAutoNum type="arabicPeriod"/>
            </a:pPr>
            <a:r>
              <a:rPr lang="en-US" sz="2600" dirty="0" smtClean="0"/>
              <a:t>Behavioral Health Hospital Discharge Profile</a:t>
            </a:r>
          </a:p>
          <a:p>
            <a:pPr marL="514350" indent="-514350">
              <a:buFont typeface="+mj-lt"/>
              <a:buAutoNum type="arabicPeriod"/>
            </a:pPr>
            <a:r>
              <a:rPr lang="en-US" sz="2600" dirty="0" smtClean="0"/>
              <a:t>Adult Health Risk Factor Profile</a:t>
            </a:r>
          </a:p>
          <a:p>
            <a:pPr marL="514350" indent="-514350">
              <a:buFont typeface="+mj-lt"/>
              <a:buAutoNum type="arabicPeriod"/>
            </a:pPr>
            <a:r>
              <a:rPr lang="en-US" sz="2600" dirty="0" smtClean="0"/>
              <a:t>Child Health Risk Factor Profile</a:t>
            </a:r>
          </a:p>
          <a:p>
            <a:pPr marL="514350" indent="-514350">
              <a:buFont typeface="+mj-lt"/>
              <a:buAutoNum type="arabicPeriod"/>
            </a:pPr>
            <a:r>
              <a:rPr lang="en-US" sz="2600" dirty="0" smtClean="0"/>
              <a:t>Uninsured Profile</a:t>
            </a:r>
          </a:p>
          <a:p>
            <a:pPr marL="514350" indent="-514350">
              <a:buFont typeface="+mj-lt"/>
              <a:buAutoNum type="arabicPeriod"/>
            </a:pPr>
            <a:r>
              <a:rPr lang="en-US" sz="2600" dirty="0" smtClean="0"/>
              <a:t>Medically Underserved Profile</a:t>
            </a:r>
            <a:endParaRPr lang="en-US" sz="2600" dirty="0"/>
          </a:p>
        </p:txBody>
      </p:sp>
      <p:sp>
        <p:nvSpPr>
          <p:cNvPr id="4" name="Slide Number Placeholder 3"/>
          <p:cNvSpPr>
            <a:spLocks noGrp="1"/>
          </p:cNvSpPr>
          <p:nvPr>
            <p:ph type="sldNum" sz="quarter" idx="12"/>
          </p:nvPr>
        </p:nvSpPr>
        <p:spPr/>
        <p:txBody>
          <a:bodyPr/>
          <a:lstStyle/>
          <a:p>
            <a:fld id="{38BFD125-2158-4834-B2A9-B207E6A11071}"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1272</Words>
  <Application>Microsoft Office PowerPoint</Application>
  <PresentationFormat>On-screen Show (4:3)</PresentationFormat>
  <Paragraphs>200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Northern Neck Community Needs Assessment</vt:lpstr>
      <vt:lpstr>Four New IRS Requirements for Charitable 501(c)(3) Hospitals With The Affordable Care Act (ACA)</vt:lpstr>
      <vt:lpstr>CHNA Benefits</vt:lpstr>
      <vt:lpstr>Who and How…</vt:lpstr>
      <vt:lpstr>Community Insight Profile</vt:lpstr>
      <vt:lpstr>Organizational Affiliations of  Survey Respondents</vt:lpstr>
      <vt:lpstr>Important Community Health Concerns Identified by Survey Respondents</vt:lpstr>
      <vt:lpstr>Important Community Service Gaps Identified by Survey Respondents</vt:lpstr>
      <vt:lpstr>Community Indicator Profile</vt:lpstr>
      <vt:lpstr>Highlights of Indicator Review</vt:lpstr>
      <vt:lpstr>Highlights of Indicator Review (cont.)</vt:lpstr>
      <vt:lpstr>Highlights of Indicator Review (cont.)</vt:lpstr>
      <vt:lpstr>Highlights of Indicator Review (cont.)</vt:lpstr>
      <vt:lpstr> Action Plan and Timeline </vt:lpstr>
      <vt:lpstr>Action Plan Work Group</vt:lpstr>
      <vt:lpstr>Action Plan Recommendations</vt:lpstr>
      <vt:lpstr>PowerPoint Presentation</vt:lpstr>
    </vt:vector>
  </TitlesOfParts>
  <Company>Riverside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Shore Community Needs Assessment</dc:title>
  <dc:creator>schmidtc</dc:creator>
  <cp:lastModifiedBy>Schmidt, Carrie</cp:lastModifiedBy>
  <cp:revision>77</cp:revision>
  <dcterms:created xsi:type="dcterms:W3CDTF">2012-12-20T18:28:36Z</dcterms:created>
  <dcterms:modified xsi:type="dcterms:W3CDTF">2017-02-17T22:08:20Z</dcterms:modified>
</cp:coreProperties>
</file>